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642938"/>
            <a:ext cx="3571875" cy="4286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83658" y="1214438"/>
            <a:ext cx="34546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LIDAR 3D</a:t>
            </a:r>
            <a:endParaRPr lang="en-US" sz="568" dirty="0"/>
          </a:p>
        </p:txBody>
      </p:sp>
      <p:sp>
        <p:nvSpPr>
          <p:cNvPr id="5" name="Text 1"/>
          <p:cNvSpPr/>
          <p:nvPr/>
        </p:nvSpPr>
        <p:spPr>
          <a:xfrm>
            <a:off x="3649507" y="2643188"/>
            <a:ext cx="779618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SENSORES DE FORÇA</a:t>
            </a:r>
            <a:endParaRPr lang="en-US" sz="568" dirty="0"/>
          </a:p>
        </p:txBody>
      </p:sp>
      <p:sp>
        <p:nvSpPr>
          <p:cNvPr id="6" name="Text 2"/>
          <p:cNvSpPr/>
          <p:nvPr/>
        </p:nvSpPr>
        <p:spPr>
          <a:xfrm>
            <a:off x="3460366" y="3954066"/>
            <a:ext cx="96875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MOTORES ALTA POTÊNCIA</a:t>
            </a:r>
            <a:endParaRPr lang="en-US" sz="568" dirty="0"/>
          </a:p>
        </p:txBody>
      </p:sp>
      <p:sp>
        <p:nvSpPr>
          <p:cNvPr id="7" name="Text 3"/>
          <p:cNvSpPr/>
          <p:nvPr/>
        </p:nvSpPr>
        <p:spPr>
          <a:xfrm>
            <a:off x="4857750" y="626529"/>
            <a:ext cx="37147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spc="2" kern="0" dirty="0">
                <a:solidFill>
                  <a:srgbClr val="FF6B35"/>
                </a:solidFill>
              </a:rPr>
              <a:t>BEM-VINDO AO FUTURO</a:t>
            </a:r>
            <a:endParaRPr lang="en-US" sz="727" dirty="0"/>
          </a:p>
        </p:txBody>
      </p:sp>
      <p:sp>
        <p:nvSpPr>
          <p:cNvPr id="8" name="Text 4"/>
          <p:cNvSpPr/>
          <p:nvPr/>
        </p:nvSpPr>
        <p:spPr>
          <a:xfrm>
            <a:off x="4857750" y="862273"/>
            <a:ext cx="3714750" cy="20116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00D9FF"/>
                </a:solidFill>
              </a:rPr>
              <a:t>Unitree G1:</a:t>
            </a:r>
            <a:pPr algn="l" indent="0" marL="0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00D9FF"/>
                </a:solidFill>
              </a:rPr>
              <a:t>
</a:t>
            </a:r>
            <a:pPr algn="l" indent="0" marL="0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00D9FF"/>
                </a:solidFill>
              </a:rPr>
              <a:t>Seu Assistente</a:t>
            </a:r>
            <a:pPr algn="l" indent="0" marL="0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00D9FF"/>
                </a:solidFill>
              </a:rPr>
              <a:t>
</a:t>
            </a:r>
            <a:pPr algn="l" indent="0" marL="0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00D9FF"/>
                </a:solidFill>
              </a:rPr>
              <a:t>Robótico </a:t>
            </a:r>
            <a:pPr algn="l" indent="0" marL="0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00D9FF"/>
                </a:solidFill>
              </a:rPr>
              <a:t>Pessoal</a:t>
            </a:r>
            <a:endParaRPr lang="en-US" sz="3294" dirty="0"/>
          </a:p>
        </p:txBody>
      </p:sp>
      <p:sp>
        <p:nvSpPr>
          <p:cNvPr id="9" name="Text 5"/>
          <p:cNvSpPr/>
          <p:nvPr/>
        </p:nvSpPr>
        <p:spPr>
          <a:xfrm>
            <a:off x="4857750" y="3016783"/>
            <a:ext cx="3714750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8EDF2"/>
                </a:solidFill>
              </a:rPr>
              <a:t>O Unitree G1 é mais do que um robô — é um companheiro inteligente capaz de aprender, se adaptar e ajudar em suas tarefas diárias. Descubra como operar e explorar as capacidades deste robô humanoide de última geração.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857750" y="4431246"/>
            <a:ext cx="285750" cy="285750"/>
          </a:xfrm>
          <a:prstGeom prst="rect">
            <a:avLst/>
          </a:prstGeom>
          <a:solidFill>
            <a:srgbClr val="00D9FF">
              <a:alpha val="10000"/>
            </a:srgbClr>
          </a:solidFill>
          <a:ln w="9144">
            <a:solidFill>
              <a:srgbClr val="00D9FF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78" y="4509827"/>
            <a:ext cx="64294" cy="1285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29225" y="4499111"/>
            <a:ext cx="6318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Altura: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1,32m</a:t>
            </a:r>
            <a:endParaRPr lang="en-US" sz="727" dirty="0"/>
          </a:p>
        </p:txBody>
      </p:sp>
      <p:sp>
        <p:nvSpPr>
          <p:cNvPr id="13" name="Shape 8"/>
          <p:cNvSpPr/>
          <p:nvPr/>
        </p:nvSpPr>
        <p:spPr>
          <a:xfrm>
            <a:off x="6757988" y="4431246"/>
            <a:ext cx="285750" cy="285750"/>
          </a:xfrm>
          <a:prstGeom prst="rect">
            <a:avLst/>
          </a:prstGeom>
          <a:solidFill>
            <a:srgbClr val="00D9FF">
              <a:alpha val="10000"/>
            </a:srgbClr>
          </a:solidFill>
          <a:ln w="9144">
            <a:solidFill>
              <a:srgbClr val="00D9FF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69" y="4509827"/>
            <a:ext cx="128588" cy="1285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29463" y="4499111"/>
            <a:ext cx="51401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Peso: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55kg</a:t>
            </a:r>
            <a:endParaRPr lang="en-US" sz="727" dirty="0"/>
          </a:p>
        </p:txBody>
      </p:sp>
      <p:sp>
        <p:nvSpPr>
          <p:cNvPr id="16" name="Shape 10"/>
          <p:cNvSpPr/>
          <p:nvPr/>
        </p:nvSpPr>
        <p:spPr>
          <a:xfrm>
            <a:off x="4857750" y="4802721"/>
            <a:ext cx="285750" cy="285750"/>
          </a:xfrm>
          <a:prstGeom prst="rect">
            <a:avLst/>
          </a:prstGeom>
          <a:solidFill>
            <a:srgbClr val="00D9FF">
              <a:alpha val="10000"/>
            </a:srgbClr>
          </a:solidFill>
          <a:ln w="9144">
            <a:solidFill>
              <a:srgbClr val="00D9FF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331" y="4881302"/>
            <a:ext cx="128588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229225" y="4870586"/>
            <a:ext cx="70781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GPU: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100 TOPS</a:t>
            </a:r>
            <a:endParaRPr lang="en-US" sz="727" dirty="0"/>
          </a:p>
        </p:txBody>
      </p:sp>
      <p:sp>
        <p:nvSpPr>
          <p:cNvPr id="19" name="Shape 12"/>
          <p:cNvSpPr/>
          <p:nvPr/>
        </p:nvSpPr>
        <p:spPr>
          <a:xfrm>
            <a:off x="6757988" y="4802721"/>
            <a:ext cx="285750" cy="285750"/>
          </a:xfrm>
          <a:prstGeom prst="rect">
            <a:avLst/>
          </a:prstGeom>
          <a:solidFill>
            <a:srgbClr val="00D9FF">
              <a:alpha val="10000"/>
            </a:srgbClr>
          </a:solidFill>
          <a:ln w="9144">
            <a:solidFill>
              <a:srgbClr val="00D9FF"/>
            </a:solidFill>
            <a:prstDash val="solid"/>
          </a:ln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532" y="4881302"/>
            <a:ext cx="144661" cy="12858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129463" y="4870586"/>
            <a:ext cx="7837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Autonomia: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4-5h</a:t>
            </a:r>
            <a:endParaRPr lang="en-US" sz="72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428625"/>
            <a:ext cx="8143875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Segurança em Primeiro Lugar —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Operando o G1 com Responsabilidade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00063" y="1102984"/>
            <a:ext cx="81438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CHECKLIST DE SEGURANÇA ESSENCIAL</a:t>
            </a:r>
            <a:endParaRPr lang="en-US" sz="621" dirty="0"/>
          </a:p>
        </p:txBody>
      </p:sp>
      <p:sp>
        <p:nvSpPr>
          <p:cNvPr id="5" name="Shape 2"/>
          <p:cNvSpPr/>
          <p:nvPr/>
        </p:nvSpPr>
        <p:spPr>
          <a:xfrm>
            <a:off x="500063" y="1445884"/>
            <a:ext cx="4479131" cy="39290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1" y="162090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400" y="1603046"/>
            <a:ext cx="33274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Espaço de operação livre de obstáculos e pessoas não autorizadas</a:t>
            </a:r>
            <a:endParaRPr lang="en-US" sz="780" dirty="0"/>
          </a:p>
        </p:txBody>
      </p:sp>
      <p:sp>
        <p:nvSpPr>
          <p:cNvPr id="8" name="Shape 4"/>
          <p:cNvSpPr/>
          <p:nvPr/>
        </p:nvSpPr>
        <p:spPr>
          <a:xfrm>
            <a:off x="500063" y="1917371"/>
            <a:ext cx="4479131" cy="39290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" y="2092393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14400" y="2074534"/>
            <a:ext cx="277451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Supervisão constante durante toda a operação do robô</a:t>
            </a:r>
            <a:endParaRPr lang="en-US" sz="780" dirty="0"/>
          </a:p>
        </p:txBody>
      </p:sp>
      <p:sp>
        <p:nvSpPr>
          <p:cNvPr id="11" name="Shape 6"/>
          <p:cNvSpPr/>
          <p:nvPr/>
        </p:nvSpPr>
        <p:spPr>
          <a:xfrm>
            <a:off x="500063" y="2388859"/>
            <a:ext cx="4479131" cy="39290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1" y="2563881"/>
            <a:ext cx="114300" cy="1143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4400" y="2546021"/>
            <a:ext cx="294208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Bateria carregada entre 80-100% antes de iniciar operação</a:t>
            </a:r>
            <a:endParaRPr lang="en-US" sz="780" dirty="0"/>
          </a:p>
        </p:txBody>
      </p:sp>
      <p:sp>
        <p:nvSpPr>
          <p:cNvPr id="14" name="Shape 8"/>
          <p:cNvSpPr/>
          <p:nvPr/>
        </p:nvSpPr>
        <p:spPr>
          <a:xfrm>
            <a:off x="500063" y="2860346"/>
            <a:ext cx="4479131" cy="39290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1" y="3035368"/>
            <a:ext cx="114300" cy="1143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14400" y="3017509"/>
            <a:ext cx="325928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Controle remoto com bateria fresca e funcionando corretamente</a:t>
            </a:r>
            <a:endParaRPr lang="en-US" sz="780" dirty="0"/>
          </a:p>
        </p:txBody>
      </p:sp>
      <p:sp>
        <p:nvSpPr>
          <p:cNvPr id="17" name="Shape 10"/>
          <p:cNvSpPr/>
          <p:nvPr/>
        </p:nvSpPr>
        <p:spPr>
          <a:xfrm>
            <a:off x="500063" y="3331834"/>
            <a:ext cx="4479131" cy="39290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81" y="3506856"/>
            <a:ext cx="114300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14400" y="3488996"/>
            <a:ext cx="349181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Conhecimento completo dos botões de emergência e modos seguros</a:t>
            </a:r>
            <a:endParaRPr lang="en-US" sz="780" dirty="0"/>
          </a:p>
        </p:txBody>
      </p:sp>
      <p:sp>
        <p:nvSpPr>
          <p:cNvPr id="20" name="Shape 12"/>
          <p:cNvSpPr/>
          <p:nvPr/>
        </p:nvSpPr>
        <p:spPr>
          <a:xfrm>
            <a:off x="500063" y="3803321"/>
            <a:ext cx="4479131" cy="39290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81" y="3978343"/>
            <a:ext cx="114300" cy="1143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914400" y="3960484"/>
            <a:ext cx="35227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Armazenamento seguro quando não em uso, longe de crianças e pets</a:t>
            </a:r>
            <a:endParaRPr lang="en-US" sz="780" dirty="0"/>
          </a:p>
        </p:txBody>
      </p:sp>
      <p:sp>
        <p:nvSpPr>
          <p:cNvPr id="23" name="Shape 14"/>
          <p:cNvSpPr/>
          <p:nvPr/>
        </p:nvSpPr>
        <p:spPr>
          <a:xfrm>
            <a:off x="500063" y="4274809"/>
            <a:ext cx="4479131" cy="39290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081" y="4449831"/>
            <a:ext cx="114300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914400" y="4431971"/>
            <a:ext cx="35559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Respeito à privacidade ao usar câmeras em ambientes compartilhados</a:t>
            </a:r>
            <a:endParaRPr lang="en-US" sz="780" dirty="0"/>
          </a:p>
        </p:txBody>
      </p:sp>
      <p:sp>
        <p:nvSpPr>
          <p:cNvPr id="26" name="Shape 16"/>
          <p:cNvSpPr/>
          <p:nvPr/>
        </p:nvSpPr>
        <p:spPr>
          <a:xfrm>
            <a:off x="500063" y="4746296"/>
            <a:ext cx="4479131" cy="39290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081" y="4921318"/>
            <a:ext cx="114300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914400" y="4903459"/>
            <a:ext cx="28345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Contato de suporte técnico disponível para emergências</a:t>
            </a:r>
            <a:endParaRPr lang="en-US" sz="780" dirty="0"/>
          </a:p>
        </p:txBody>
      </p:sp>
      <p:sp>
        <p:nvSpPr>
          <p:cNvPr id="29" name="Shape 18"/>
          <p:cNvSpPr/>
          <p:nvPr/>
        </p:nvSpPr>
        <p:spPr>
          <a:xfrm>
            <a:off x="5264944" y="1445884"/>
            <a:ext cx="3664744" cy="3693319"/>
          </a:xfrm>
          <a:prstGeom prst="rect">
            <a:avLst/>
          </a:prstGeom>
          <a:solidFill>
            <a:srgbClr val="FF6B35">
              <a:alpha val="10000"/>
            </a:srgbClr>
          </a:solidFill>
          <a:ln w="18288">
            <a:solidFill>
              <a:srgbClr val="FF6B35"/>
            </a:solidFill>
            <a:prstDash val="solid"/>
          </a:ln>
        </p:spPr>
      </p:sp>
      <p:pic>
        <p:nvPicPr>
          <p:cNvPr id="3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003" y="1785938"/>
            <a:ext cx="428625" cy="428625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6172479" y="2357438"/>
            <a:ext cx="184967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FF6B35"/>
                </a:solidFill>
              </a:rPr>
              <a:t>BOTÃO DE EMERGÊNCIA</a:t>
            </a:r>
            <a:endParaRPr lang="en-US" sz="1090" dirty="0"/>
          </a:p>
        </p:txBody>
      </p:sp>
      <p:sp>
        <p:nvSpPr>
          <p:cNvPr id="32" name="Shape 20"/>
          <p:cNvSpPr/>
          <p:nvPr/>
        </p:nvSpPr>
        <p:spPr>
          <a:xfrm>
            <a:off x="5443538" y="2700338"/>
            <a:ext cx="3307556" cy="571500"/>
          </a:xfrm>
          <a:prstGeom prst="rect">
            <a:avLst/>
          </a:prstGeom>
          <a:solidFill>
            <a:srgbClr val="FF8C5A"/>
          </a:solidFill>
          <a:ln/>
        </p:spPr>
      </p:sp>
      <p:sp>
        <p:nvSpPr>
          <p:cNvPr id="33" name="Text 21"/>
          <p:cNvSpPr/>
          <p:nvPr/>
        </p:nvSpPr>
        <p:spPr>
          <a:xfrm>
            <a:off x="6720790" y="2886075"/>
            <a:ext cx="7530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02" b="1" spc="2" kern="0" dirty="0">
                <a:solidFill>
                  <a:srgbClr val="1A2332"/>
                </a:solidFill>
              </a:rPr>
              <a:t>L1 + A</a:t>
            </a:r>
            <a:endParaRPr lang="en-US" sz="1602" dirty="0"/>
          </a:p>
        </p:txBody>
      </p:sp>
      <p:sp>
        <p:nvSpPr>
          <p:cNvPr id="34" name="Text 22"/>
          <p:cNvSpPr/>
          <p:nvPr/>
        </p:nvSpPr>
        <p:spPr>
          <a:xfrm>
            <a:off x="5443538" y="3414713"/>
            <a:ext cx="3307556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Pressione </a:t>
            </a:r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E8EDF2"/>
                </a:solidFill>
              </a:rPr>
              <a:t>L1 + A</a:t>
            </a:r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imediatamente se algo parecer errado. O robô </a:t>
            </a:r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entrará em modo de amortecimento instantaneamente, tornando-se </a:t>
            </a:r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seguro e passivo.</a:t>
            </a:r>
            <a:endParaRPr lang="en-US" sz="727" dirty="0"/>
          </a:p>
        </p:txBody>
      </p:sp>
      <p:sp>
        <p:nvSpPr>
          <p:cNvPr id="35" name="Text 23"/>
          <p:cNvSpPr/>
          <p:nvPr/>
        </p:nvSpPr>
        <p:spPr>
          <a:xfrm>
            <a:off x="6120826" y="4264819"/>
            <a:ext cx="19529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Quando Chamar Suporte</a:t>
            </a:r>
            <a:endParaRPr lang="en-US" sz="784" dirty="0"/>
          </a:p>
        </p:txBody>
      </p:sp>
      <p:sp>
        <p:nvSpPr>
          <p:cNvPr id="36" name="Text 24"/>
          <p:cNvSpPr/>
          <p:nvPr/>
        </p:nvSpPr>
        <p:spPr>
          <a:xfrm>
            <a:off x="6120826" y="4493419"/>
            <a:ext cx="1952951" cy="5200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• Danos físicos visíveis</a:t>
            </a:r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
</a:t>
            </a:r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• Problemas persistentes após reinicialização</a:t>
            </a:r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
</a:t>
            </a:r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• Erros de firmware ou software</a:t>
            </a:r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
</a:t>
            </a:r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• Qualquer situação de segurança</a:t>
            </a:r>
            <a:endParaRPr lang="en-US" sz="67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428625"/>
            <a:ext cx="8143875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Manutenção Básica — Mantendo Seu G1 em Perfeito Estado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00063" y="794379"/>
            <a:ext cx="81438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CUIDADOS SIMPLES QUE PROLONGAM A VIDA DO SEU ROBÔ</a:t>
            </a:r>
            <a:endParaRPr lang="en-US" sz="621" dirty="0"/>
          </a:p>
        </p:txBody>
      </p:sp>
      <p:sp>
        <p:nvSpPr>
          <p:cNvPr id="5" name="Text 2"/>
          <p:cNvSpPr/>
          <p:nvPr/>
        </p:nvSpPr>
        <p:spPr>
          <a:xfrm>
            <a:off x="500063" y="1101561"/>
            <a:ext cx="3257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4ECDC4"/>
                </a:solidFill>
              </a:rPr>
              <a:t>Rotina de Manutenção Mensal</a:t>
            </a:r>
            <a:endParaRPr lang="en-US" sz="885" dirty="0"/>
          </a:p>
        </p:txBody>
      </p:sp>
      <p:sp>
        <p:nvSpPr>
          <p:cNvPr id="6" name="Shape 3"/>
          <p:cNvSpPr/>
          <p:nvPr/>
        </p:nvSpPr>
        <p:spPr>
          <a:xfrm>
            <a:off x="500063" y="1401598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473036"/>
            <a:ext cx="142875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963" y="1460171"/>
            <a:ext cx="23647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Limpe câmeras e sensores com pano macio e seco</a:t>
            </a:r>
            <a:endParaRPr lang="en-US" sz="727" dirty="0"/>
          </a:p>
        </p:txBody>
      </p:sp>
      <p:sp>
        <p:nvSpPr>
          <p:cNvPr id="9" name="Shape 5"/>
          <p:cNvSpPr/>
          <p:nvPr/>
        </p:nvSpPr>
        <p:spPr>
          <a:xfrm>
            <a:off x="500063" y="1744498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815936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2963" y="1803071"/>
            <a:ext cx="2398319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Verifique danos físicos e desgaste de componentes</a:t>
            </a:r>
            <a:endParaRPr lang="en-US" sz="727" dirty="0"/>
          </a:p>
        </p:txBody>
      </p:sp>
      <p:sp>
        <p:nvSpPr>
          <p:cNvPr id="12" name="Shape 7"/>
          <p:cNvSpPr/>
          <p:nvPr/>
        </p:nvSpPr>
        <p:spPr>
          <a:xfrm>
            <a:off x="500063" y="2087398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58836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963" y="2145971"/>
            <a:ext cx="224408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Teste todos os movimentos e funções principais</a:t>
            </a:r>
            <a:endParaRPr lang="en-US" sz="727" dirty="0"/>
          </a:p>
        </p:txBody>
      </p:sp>
      <p:sp>
        <p:nvSpPr>
          <p:cNvPr id="15" name="Shape 9"/>
          <p:cNvSpPr/>
          <p:nvPr/>
        </p:nvSpPr>
        <p:spPr>
          <a:xfrm>
            <a:off x="500063" y="2430298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6" y="2501736"/>
            <a:ext cx="128588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42963" y="2488871"/>
            <a:ext cx="2507317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Carregue a bateria completamente (não exceder 24h)</a:t>
            </a:r>
            <a:endParaRPr lang="en-US" sz="727" dirty="0"/>
          </a:p>
        </p:txBody>
      </p:sp>
      <p:sp>
        <p:nvSpPr>
          <p:cNvPr id="18" name="Shape 11"/>
          <p:cNvSpPr/>
          <p:nvPr/>
        </p:nvSpPr>
        <p:spPr>
          <a:xfrm>
            <a:off x="500063" y="2773198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844636"/>
            <a:ext cx="114300" cy="1143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42963" y="2831771"/>
            <a:ext cx="203887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Verifique e instale atualizações de firmware</a:t>
            </a:r>
            <a:endParaRPr lang="en-US" sz="727" dirty="0"/>
          </a:p>
        </p:txBody>
      </p:sp>
      <p:sp>
        <p:nvSpPr>
          <p:cNvPr id="21" name="Text 13"/>
          <p:cNvSpPr/>
          <p:nvPr/>
        </p:nvSpPr>
        <p:spPr>
          <a:xfrm>
            <a:off x="4007644" y="1101561"/>
            <a:ext cx="4886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4ECDC4"/>
                </a:solidFill>
              </a:rPr>
              <a:t>Problemas Comuns e Soluções</a:t>
            </a:r>
            <a:endParaRPr lang="en-US" sz="885" dirty="0"/>
          </a:p>
        </p:txBody>
      </p:sp>
      <p:sp>
        <p:nvSpPr>
          <p:cNvPr id="22" name="Shape 14"/>
          <p:cNvSpPr/>
          <p:nvPr/>
        </p:nvSpPr>
        <p:spPr>
          <a:xfrm>
            <a:off x="4007644" y="1401598"/>
            <a:ext cx="4886325" cy="210741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23" name="Shape 15"/>
          <p:cNvSpPr/>
          <p:nvPr/>
        </p:nvSpPr>
        <p:spPr>
          <a:xfrm>
            <a:off x="4007644" y="1401598"/>
            <a:ext cx="14288" cy="21074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24" name="Text 16"/>
          <p:cNvSpPr/>
          <p:nvPr/>
        </p:nvSpPr>
        <p:spPr>
          <a:xfrm>
            <a:off x="4114800" y="1473036"/>
            <a:ext cx="210238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Robô não responde</a:t>
            </a:r>
            <a:endParaRPr lang="en-US" sz="634" dirty="0"/>
          </a:p>
        </p:txBody>
      </p:sp>
      <p:sp>
        <p:nvSpPr>
          <p:cNvPr id="25" name="Text 17"/>
          <p:cNvSpPr/>
          <p:nvPr/>
        </p:nvSpPr>
        <p:spPr>
          <a:xfrm>
            <a:off x="6324340" y="1473036"/>
            <a:ext cx="25696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Reinicie: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desligue e ligue novamente</a:t>
            </a:r>
            <a:endParaRPr lang="en-US" sz="634" dirty="0"/>
          </a:p>
        </p:txBody>
      </p:sp>
      <p:sp>
        <p:nvSpPr>
          <p:cNvPr id="26" name="Shape 18"/>
          <p:cNvSpPr/>
          <p:nvPr/>
        </p:nvSpPr>
        <p:spPr>
          <a:xfrm>
            <a:off x="4007644" y="1683776"/>
            <a:ext cx="4886325" cy="210741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27" name="Shape 19"/>
          <p:cNvSpPr/>
          <p:nvPr/>
        </p:nvSpPr>
        <p:spPr>
          <a:xfrm>
            <a:off x="4007644" y="1683776"/>
            <a:ext cx="14288" cy="21074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28" name="Text 20"/>
          <p:cNvSpPr/>
          <p:nvPr/>
        </p:nvSpPr>
        <p:spPr>
          <a:xfrm>
            <a:off x="4114800" y="1755214"/>
            <a:ext cx="210238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Movimento lento</a:t>
            </a:r>
            <a:endParaRPr lang="en-US" sz="634" dirty="0"/>
          </a:p>
        </p:txBody>
      </p:sp>
      <p:sp>
        <p:nvSpPr>
          <p:cNvPr id="29" name="Text 21"/>
          <p:cNvSpPr/>
          <p:nvPr/>
        </p:nvSpPr>
        <p:spPr>
          <a:xfrm>
            <a:off x="6324340" y="1755214"/>
            <a:ext cx="25696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Carregue a bateria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completamente</a:t>
            </a:r>
            <a:endParaRPr lang="en-US" sz="634" dirty="0"/>
          </a:p>
        </p:txBody>
      </p:sp>
      <p:sp>
        <p:nvSpPr>
          <p:cNvPr id="30" name="Shape 22"/>
          <p:cNvSpPr/>
          <p:nvPr/>
        </p:nvSpPr>
        <p:spPr>
          <a:xfrm>
            <a:off x="4007644" y="1965954"/>
            <a:ext cx="4886325" cy="210741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31" name="Shape 23"/>
          <p:cNvSpPr/>
          <p:nvPr/>
        </p:nvSpPr>
        <p:spPr>
          <a:xfrm>
            <a:off x="4007644" y="1965954"/>
            <a:ext cx="14288" cy="21074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32" name="Text 24"/>
          <p:cNvSpPr/>
          <p:nvPr/>
        </p:nvSpPr>
        <p:spPr>
          <a:xfrm>
            <a:off x="4114800" y="2037392"/>
            <a:ext cx="210238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Câmera embaçada</a:t>
            </a:r>
            <a:endParaRPr lang="en-US" sz="634" dirty="0"/>
          </a:p>
        </p:txBody>
      </p:sp>
      <p:sp>
        <p:nvSpPr>
          <p:cNvPr id="33" name="Text 25"/>
          <p:cNvSpPr/>
          <p:nvPr/>
        </p:nvSpPr>
        <p:spPr>
          <a:xfrm>
            <a:off x="6324340" y="2037392"/>
            <a:ext cx="25696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Limpe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com pano macio e seco</a:t>
            </a:r>
            <a:endParaRPr lang="en-US" sz="634" dirty="0"/>
          </a:p>
        </p:txBody>
      </p:sp>
      <p:sp>
        <p:nvSpPr>
          <p:cNvPr id="34" name="Shape 26"/>
          <p:cNvSpPr/>
          <p:nvPr/>
        </p:nvSpPr>
        <p:spPr>
          <a:xfrm>
            <a:off x="4007644" y="2248133"/>
            <a:ext cx="4886325" cy="210741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35" name="Shape 27"/>
          <p:cNvSpPr/>
          <p:nvPr/>
        </p:nvSpPr>
        <p:spPr>
          <a:xfrm>
            <a:off x="4007644" y="2248133"/>
            <a:ext cx="14288" cy="21074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36" name="Text 28"/>
          <p:cNvSpPr/>
          <p:nvPr/>
        </p:nvSpPr>
        <p:spPr>
          <a:xfrm>
            <a:off x="4114800" y="2319570"/>
            <a:ext cx="210238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App não conecta</a:t>
            </a:r>
            <a:endParaRPr lang="en-US" sz="634" dirty="0"/>
          </a:p>
        </p:txBody>
      </p:sp>
      <p:sp>
        <p:nvSpPr>
          <p:cNvPr id="37" name="Text 29"/>
          <p:cNvSpPr/>
          <p:nvPr/>
        </p:nvSpPr>
        <p:spPr>
          <a:xfrm>
            <a:off x="6324340" y="2319570"/>
            <a:ext cx="25696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Verifique WiFi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e reinicie o app</a:t>
            </a:r>
            <a:endParaRPr lang="en-US" sz="634" dirty="0"/>
          </a:p>
        </p:txBody>
      </p:sp>
      <p:sp>
        <p:nvSpPr>
          <p:cNvPr id="38" name="Shape 30"/>
          <p:cNvSpPr/>
          <p:nvPr/>
        </p:nvSpPr>
        <p:spPr>
          <a:xfrm>
            <a:off x="4007644" y="2530311"/>
            <a:ext cx="4886325" cy="210741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39" name="Shape 31"/>
          <p:cNvSpPr/>
          <p:nvPr/>
        </p:nvSpPr>
        <p:spPr>
          <a:xfrm>
            <a:off x="4007644" y="2530311"/>
            <a:ext cx="14288" cy="21074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40" name="Text 32"/>
          <p:cNvSpPr/>
          <p:nvPr/>
        </p:nvSpPr>
        <p:spPr>
          <a:xfrm>
            <a:off x="4114800" y="2601748"/>
            <a:ext cx="210238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Ruídos estranhos</a:t>
            </a:r>
            <a:endParaRPr lang="en-US" sz="634" dirty="0"/>
          </a:p>
        </p:txBody>
      </p:sp>
      <p:sp>
        <p:nvSpPr>
          <p:cNvPr id="41" name="Text 33"/>
          <p:cNvSpPr/>
          <p:nvPr/>
        </p:nvSpPr>
        <p:spPr>
          <a:xfrm>
            <a:off x="6324340" y="2601748"/>
            <a:ext cx="25696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Desligue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e inspecione motores</a:t>
            </a:r>
            <a:endParaRPr lang="en-US" sz="634" dirty="0"/>
          </a:p>
        </p:txBody>
      </p:sp>
      <p:sp>
        <p:nvSpPr>
          <p:cNvPr id="42" name="Shape 34"/>
          <p:cNvSpPr/>
          <p:nvPr/>
        </p:nvSpPr>
        <p:spPr>
          <a:xfrm>
            <a:off x="4007644" y="2812489"/>
            <a:ext cx="4886325" cy="210741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43" name="Shape 35"/>
          <p:cNvSpPr/>
          <p:nvPr/>
        </p:nvSpPr>
        <p:spPr>
          <a:xfrm>
            <a:off x="4007644" y="2812489"/>
            <a:ext cx="14288" cy="21074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44" name="Text 36"/>
          <p:cNvSpPr/>
          <p:nvPr/>
        </p:nvSpPr>
        <p:spPr>
          <a:xfrm>
            <a:off x="4114800" y="2883926"/>
            <a:ext cx="210238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Bateria não carrega</a:t>
            </a:r>
            <a:endParaRPr lang="en-US" sz="634" dirty="0"/>
          </a:p>
        </p:txBody>
      </p:sp>
      <p:sp>
        <p:nvSpPr>
          <p:cNvPr id="45" name="Text 37"/>
          <p:cNvSpPr/>
          <p:nvPr/>
        </p:nvSpPr>
        <p:spPr>
          <a:xfrm>
            <a:off x="6324340" y="2883926"/>
            <a:ext cx="25696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Verifique cabo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e conexões</a:t>
            </a:r>
            <a:endParaRPr lang="en-US" sz="634" dirty="0"/>
          </a:p>
        </p:txBody>
      </p:sp>
      <p:sp>
        <p:nvSpPr>
          <p:cNvPr id="46" name="Shape 38"/>
          <p:cNvSpPr/>
          <p:nvPr/>
        </p:nvSpPr>
        <p:spPr>
          <a:xfrm>
            <a:off x="4007644" y="3094667"/>
            <a:ext cx="4886325" cy="210741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47" name="Shape 39"/>
          <p:cNvSpPr/>
          <p:nvPr/>
        </p:nvSpPr>
        <p:spPr>
          <a:xfrm>
            <a:off x="4007644" y="3094667"/>
            <a:ext cx="14288" cy="21074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48" name="Text 40"/>
          <p:cNvSpPr/>
          <p:nvPr/>
        </p:nvSpPr>
        <p:spPr>
          <a:xfrm>
            <a:off x="4114800" y="3166104"/>
            <a:ext cx="210238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Erro de equilíbrio</a:t>
            </a:r>
            <a:endParaRPr lang="en-US" sz="634" dirty="0"/>
          </a:p>
        </p:txBody>
      </p:sp>
      <p:sp>
        <p:nvSpPr>
          <p:cNvPr id="49" name="Text 41"/>
          <p:cNvSpPr/>
          <p:nvPr/>
        </p:nvSpPr>
        <p:spPr>
          <a:xfrm>
            <a:off x="6324340" y="3166104"/>
            <a:ext cx="25696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Reinicie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em modo suspenso</a:t>
            </a:r>
            <a:endParaRPr lang="en-US" sz="634" dirty="0"/>
          </a:p>
        </p:txBody>
      </p:sp>
      <p:sp>
        <p:nvSpPr>
          <p:cNvPr id="50" name="Shape 42"/>
          <p:cNvSpPr/>
          <p:nvPr/>
        </p:nvSpPr>
        <p:spPr>
          <a:xfrm>
            <a:off x="4007644" y="3412564"/>
            <a:ext cx="4886325" cy="384311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51" name="Shape 43"/>
          <p:cNvSpPr/>
          <p:nvPr/>
        </p:nvSpPr>
        <p:spPr>
          <a:xfrm>
            <a:off x="4007644" y="3412564"/>
            <a:ext cx="21431" cy="38431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2" name="Text 44"/>
          <p:cNvSpPr/>
          <p:nvPr/>
        </p:nvSpPr>
        <p:spPr>
          <a:xfrm>
            <a:off x="4114800" y="3498289"/>
            <a:ext cx="46720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Quando Chamar Suporte</a:t>
            </a:r>
            <a:endParaRPr lang="en-US" sz="683" dirty="0"/>
          </a:p>
        </p:txBody>
      </p:sp>
      <p:sp>
        <p:nvSpPr>
          <p:cNvPr id="53" name="Text 45"/>
          <p:cNvSpPr/>
          <p:nvPr/>
        </p:nvSpPr>
        <p:spPr>
          <a:xfrm>
            <a:off x="4114800" y="3676883"/>
            <a:ext cx="4672013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8EDF2"/>
                </a:solidFill>
              </a:rPr>
              <a:t>Danos físicos visíveis • Problemas persistentes após reinicialização • Erros de firmware • Questões de segurança</a:t>
            </a:r>
            <a:endParaRPr lang="en-US" sz="62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46" y="696516"/>
            <a:ext cx="2857500" cy="39290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03468" y="4697016"/>
            <a:ext cx="119922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16" spc="2" kern="0" dirty="0">
                <a:solidFill>
                  <a:srgbClr val="FF6B35"/>
                </a:solidFill>
              </a:rPr>
              <a:t>CAPACIDADES AVANÇADAS</a:t>
            </a:r>
            <a:endParaRPr lang="en-US" sz="516" dirty="0"/>
          </a:p>
        </p:txBody>
      </p:sp>
      <p:sp>
        <p:nvSpPr>
          <p:cNvPr id="5" name="Text 1"/>
          <p:cNvSpPr/>
          <p:nvPr/>
        </p:nvSpPr>
        <p:spPr>
          <a:xfrm>
            <a:off x="3863318" y="981931"/>
            <a:ext cx="4852029" cy="582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O Futuro Chegou —</a:t>
            </a:r>
            <a:pPr algn="l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
</a:t>
            </a:r>
            <a:pPr algn="l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Software Inteligente e Autonomia</a:t>
            </a:r>
            <a:endParaRPr lang="en-US" sz="1705" dirty="0"/>
          </a:p>
        </p:txBody>
      </p:sp>
      <p:sp>
        <p:nvSpPr>
          <p:cNvPr id="6" name="Text 2"/>
          <p:cNvSpPr/>
          <p:nvPr/>
        </p:nvSpPr>
        <p:spPr>
          <a:xfrm>
            <a:off x="3863318" y="1607679"/>
            <a:ext cx="485202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spc="2" kern="0" dirty="0">
                <a:solidFill>
                  <a:srgbClr val="FF6B35"/>
                </a:solidFill>
              </a:rPr>
              <a:t>A REVOLUÇÃO DO SOFTWARE</a:t>
            </a:r>
            <a:endParaRPr lang="en-US" sz="568" dirty="0"/>
          </a:p>
        </p:txBody>
      </p:sp>
      <p:sp>
        <p:nvSpPr>
          <p:cNvPr id="7" name="Text 3"/>
          <p:cNvSpPr/>
          <p:nvPr/>
        </p:nvSpPr>
        <p:spPr>
          <a:xfrm>
            <a:off x="3863318" y="1868425"/>
            <a:ext cx="4852029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Enquanto o G1 original requer controle remoto ou teleoperação, o futuro da robótica está em software inteligente que adiciona autonomia. Empresas como a MindOn Robotics estão transformando o G1 em um assistente verdadeiramente autônomo.</a:t>
            </a:r>
            <a:endParaRPr lang="en-US" sz="727" dirty="0"/>
          </a:p>
        </p:txBody>
      </p:sp>
      <p:sp>
        <p:nvSpPr>
          <p:cNvPr id="8" name="Text 4"/>
          <p:cNvSpPr/>
          <p:nvPr/>
        </p:nvSpPr>
        <p:spPr>
          <a:xfrm>
            <a:off x="3863318" y="2461357"/>
            <a:ext cx="48520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O Que Muda com Software Inteligente</a:t>
            </a:r>
            <a:endParaRPr lang="en-US" sz="784" dirty="0"/>
          </a:p>
        </p:txBody>
      </p:sp>
      <p:sp>
        <p:nvSpPr>
          <p:cNvPr id="9" name="Shape 5"/>
          <p:cNvSpPr/>
          <p:nvPr/>
        </p:nvSpPr>
        <p:spPr>
          <a:xfrm>
            <a:off x="3863318" y="2718532"/>
            <a:ext cx="2390282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043" y="2788183"/>
            <a:ext cx="142875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163355" y="2775682"/>
            <a:ext cx="190791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Autonomia completa (sem controle remoto)</a:t>
            </a:r>
            <a:endParaRPr lang="en-US" sz="674" dirty="0"/>
          </a:p>
        </p:txBody>
      </p:sp>
      <p:sp>
        <p:nvSpPr>
          <p:cNvPr id="12" name="Shape 7"/>
          <p:cNvSpPr/>
          <p:nvPr/>
        </p:nvSpPr>
        <p:spPr>
          <a:xfrm>
            <a:off x="6325037" y="2718532"/>
            <a:ext cx="2390310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762" y="2788183"/>
            <a:ext cx="142875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25075" y="2775682"/>
            <a:ext cx="157341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Compreensão de linguagem natural</a:t>
            </a:r>
            <a:endParaRPr lang="en-US" sz="674" dirty="0"/>
          </a:p>
        </p:txBody>
      </p:sp>
      <p:sp>
        <p:nvSpPr>
          <p:cNvPr id="15" name="Shape 9"/>
          <p:cNvSpPr/>
          <p:nvPr/>
        </p:nvSpPr>
        <p:spPr>
          <a:xfrm>
            <a:off x="3863318" y="2986422"/>
            <a:ext cx="2390282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043" y="3056074"/>
            <a:ext cx="128588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149068" y="3043572"/>
            <a:ext cx="160488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Generalização para novos ambientes</a:t>
            </a:r>
            <a:endParaRPr lang="en-US" sz="674" dirty="0"/>
          </a:p>
        </p:txBody>
      </p:sp>
      <p:sp>
        <p:nvSpPr>
          <p:cNvPr id="18" name="Shape 11"/>
          <p:cNvSpPr/>
          <p:nvPr/>
        </p:nvSpPr>
        <p:spPr>
          <a:xfrm>
            <a:off x="6325037" y="2986422"/>
            <a:ext cx="2390310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762" y="3056074"/>
            <a:ext cx="142875" cy="1143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625075" y="3043572"/>
            <a:ext cx="96362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Aprendizado contínuo</a:t>
            </a:r>
            <a:endParaRPr lang="en-US" sz="674" dirty="0"/>
          </a:p>
        </p:txBody>
      </p:sp>
      <p:sp>
        <p:nvSpPr>
          <p:cNvPr id="21" name="Shape 13"/>
          <p:cNvSpPr/>
          <p:nvPr/>
        </p:nvSpPr>
        <p:spPr>
          <a:xfrm>
            <a:off x="3863318" y="3254313"/>
            <a:ext cx="2390282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043" y="3323965"/>
            <a:ext cx="142875" cy="1143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163355" y="3311463"/>
            <a:ext cx="143854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Interação mais natural e intuitiva</a:t>
            </a:r>
            <a:endParaRPr lang="en-US" sz="674" dirty="0"/>
          </a:p>
        </p:txBody>
      </p:sp>
      <p:sp>
        <p:nvSpPr>
          <p:cNvPr id="24" name="Shape 15"/>
          <p:cNvSpPr/>
          <p:nvPr/>
        </p:nvSpPr>
        <p:spPr>
          <a:xfrm>
            <a:off x="6325037" y="3254313"/>
            <a:ext cx="2390310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0762" y="3323965"/>
            <a:ext cx="128588" cy="1143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6610787" y="3311463"/>
            <a:ext cx="13560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Execução de tarefas complexas</a:t>
            </a:r>
            <a:endParaRPr lang="en-US" sz="674" dirty="0"/>
          </a:p>
        </p:txBody>
      </p:sp>
      <p:sp>
        <p:nvSpPr>
          <p:cNvPr id="27" name="Text 17"/>
          <p:cNvSpPr/>
          <p:nvPr/>
        </p:nvSpPr>
        <p:spPr>
          <a:xfrm>
            <a:off x="3863318" y="3729372"/>
            <a:ext cx="48520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Quando Estará Disponível</a:t>
            </a:r>
            <a:endParaRPr lang="en-US" sz="784" dirty="0"/>
          </a:p>
        </p:txBody>
      </p:sp>
      <p:sp>
        <p:nvSpPr>
          <p:cNvPr id="28" name="Text 18"/>
          <p:cNvSpPr/>
          <p:nvPr/>
        </p:nvSpPr>
        <p:spPr>
          <a:xfrm>
            <a:off x="3863318" y="3986547"/>
            <a:ext cx="71437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2024</a:t>
            </a:r>
            <a:endParaRPr lang="en-US" sz="634" dirty="0"/>
          </a:p>
        </p:txBody>
      </p:sp>
      <p:sp>
        <p:nvSpPr>
          <p:cNvPr id="29" name="Text 19"/>
          <p:cNvSpPr/>
          <p:nvPr/>
        </p:nvSpPr>
        <p:spPr>
          <a:xfrm>
            <a:off x="4663418" y="3986547"/>
            <a:ext cx="253653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Protótipos já existem (MindOn demonstrou publicamente)</a:t>
            </a:r>
            <a:endParaRPr lang="en-US" sz="674" dirty="0"/>
          </a:p>
        </p:txBody>
      </p:sp>
      <p:sp>
        <p:nvSpPr>
          <p:cNvPr id="30" name="Text 20"/>
          <p:cNvSpPr/>
          <p:nvPr/>
        </p:nvSpPr>
        <p:spPr>
          <a:xfrm>
            <a:off x="3863318" y="4183000"/>
            <a:ext cx="71437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2025-2026</a:t>
            </a:r>
            <a:endParaRPr lang="en-US" sz="634" dirty="0"/>
          </a:p>
        </p:txBody>
      </p:sp>
      <p:sp>
        <p:nvSpPr>
          <p:cNvPr id="31" name="Text 21"/>
          <p:cNvSpPr/>
          <p:nvPr/>
        </p:nvSpPr>
        <p:spPr>
          <a:xfrm>
            <a:off x="4663418" y="4183000"/>
            <a:ext cx="228189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Primeiras versões comerciais de software autônomo</a:t>
            </a:r>
            <a:endParaRPr lang="en-US" sz="674" dirty="0"/>
          </a:p>
        </p:txBody>
      </p:sp>
      <p:sp>
        <p:nvSpPr>
          <p:cNvPr id="32" name="Text 22"/>
          <p:cNvSpPr/>
          <p:nvPr/>
        </p:nvSpPr>
        <p:spPr>
          <a:xfrm>
            <a:off x="3863318" y="4379454"/>
            <a:ext cx="71437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2027+</a:t>
            </a:r>
            <a:endParaRPr lang="en-US" sz="634" dirty="0"/>
          </a:p>
        </p:txBody>
      </p:sp>
      <p:sp>
        <p:nvSpPr>
          <p:cNvPr id="33" name="Text 23"/>
          <p:cNvSpPr/>
          <p:nvPr/>
        </p:nvSpPr>
        <p:spPr>
          <a:xfrm>
            <a:off x="4663418" y="4379454"/>
            <a:ext cx="219246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Adoção em massa e robôs domésticos autônomos</a:t>
            </a:r>
            <a:endParaRPr lang="en-US" sz="67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428625"/>
            <a:ext cx="8143875" cy="582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Conectando com Sua Casa Inteligente —</a:t>
            </a:r>
            <a:pPr algn="ctr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
</a:t>
            </a:r>
            <a:pPr algn="ctr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Integração com o Ecossistema</a:t>
            </a:r>
            <a:endParaRPr lang="en-US" sz="1705" dirty="0"/>
          </a:p>
        </p:txBody>
      </p:sp>
      <p:sp>
        <p:nvSpPr>
          <p:cNvPr id="4" name="Text 1"/>
          <p:cNvSpPr/>
          <p:nvPr/>
        </p:nvSpPr>
        <p:spPr>
          <a:xfrm>
            <a:off x="500063" y="1068660"/>
            <a:ext cx="81438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SEU G1 COMO PARTE DE UM ECOSSISTEMA INTELIGENTE</a:t>
            </a:r>
            <a:endParaRPr lang="en-US" sz="621" dirty="0"/>
          </a:p>
        </p:txBody>
      </p:sp>
      <p:sp>
        <p:nvSpPr>
          <p:cNvPr id="5" name="Shape 2"/>
          <p:cNvSpPr/>
          <p:nvPr/>
        </p:nvSpPr>
        <p:spPr>
          <a:xfrm>
            <a:off x="500063" y="1411560"/>
            <a:ext cx="2595553" cy="1253003"/>
          </a:xfrm>
          <a:prstGeom prst="rect">
            <a:avLst/>
          </a:prstGeom>
          <a:solidFill>
            <a:srgbClr val="00D9FF">
              <a:alpha val="3000"/>
            </a:srgbClr>
          </a:solidFill>
          <a:ln w="9144">
            <a:solidFill>
              <a:srgbClr val="00D9FF">
                <a:alpha val="15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547794" y="1554435"/>
            <a:ext cx="500063" cy="500063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100" y="1690167"/>
            <a:ext cx="17145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85931" y="2161654"/>
            <a:ext cx="10237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Assistentes de Voz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500063" y="2390254"/>
            <a:ext cx="2595553" cy="260021"/>
          </a:xfrm>
          <a:prstGeom prst="rect">
            <a:avLst/>
          </a:prstGeom>
          <a:noFill/>
          <a:ln/>
        </p:spPr>
        <p:txBody>
          <a:bodyPr wrap="square" lIns="127508" tIns="0" rIns="127508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Integração com Alexa, Google Home e outros assistentes para controle por voz</a:t>
            </a:r>
            <a:endParaRPr lang="en-US" sz="674" dirty="0"/>
          </a:p>
        </p:txBody>
      </p:sp>
      <p:sp>
        <p:nvSpPr>
          <p:cNvPr id="10" name="Shape 6"/>
          <p:cNvSpPr/>
          <p:nvPr/>
        </p:nvSpPr>
        <p:spPr>
          <a:xfrm>
            <a:off x="3274209" y="1411560"/>
            <a:ext cx="2595553" cy="1253003"/>
          </a:xfrm>
          <a:prstGeom prst="rect">
            <a:avLst/>
          </a:prstGeom>
          <a:solidFill>
            <a:srgbClr val="00D9FF">
              <a:alpha val="3000"/>
            </a:srgbClr>
          </a:solidFill>
          <a:ln w="9144">
            <a:solidFill>
              <a:srgbClr val="00D9FF">
                <a:alpha val="15000"/>
              </a:srgbClr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321941" y="1554435"/>
            <a:ext cx="500063" cy="500063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47" y="1690167"/>
            <a:ext cx="171450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063175" y="2161654"/>
            <a:ext cx="10176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Luzes Inteligentes</a:t>
            </a:r>
            <a:endParaRPr lang="en-US" sz="784" dirty="0"/>
          </a:p>
        </p:txBody>
      </p:sp>
      <p:sp>
        <p:nvSpPr>
          <p:cNvPr id="14" name="Text 9"/>
          <p:cNvSpPr/>
          <p:nvPr/>
        </p:nvSpPr>
        <p:spPr>
          <a:xfrm>
            <a:off x="3274209" y="2390254"/>
            <a:ext cx="2595553" cy="260021"/>
          </a:xfrm>
          <a:prstGeom prst="rect">
            <a:avLst/>
          </a:prstGeom>
          <a:noFill/>
          <a:ln/>
        </p:spPr>
        <p:txBody>
          <a:bodyPr wrap="square" lIns="127508" tIns="0" rIns="127508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Controle de iluminação Philips Hue, LIFX e outras marcas</a:t>
            </a:r>
            <a:endParaRPr lang="en-US" sz="674" dirty="0"/>
          </a:p>
        </p:txBody>
      </p:sp>
      <p:sp>
        <p:nvSpPr>
          <p:cNvPr id="15" name="Shape 10"/>
          <p:cNvSpPr/>
          <p:nvPr/>
        </p:nvSpPr>
        <p:spPr>
          <a:xfrm>
            <a:off x="6048356" y="1411560"/>
            <a:ext cx="2595581" cy="1253003"/>
          </a:xfrm>
          <a:prstGeom prst="rect">
            <a:avLst/>
          </a:prstGeom>
          <a:solidFill>
            <a:srgbClr val="00D9FF">
              <a:alpha val="3000"/>
            </a:srgbClr>
          </a:solidFill>
          <a:ln w="9144">
            <a:solidFill>
              <a:srgbClr val="00D9FF">
                <a:alpha val="15000"/>
              </a:srgbClr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096116" y="1554435"/>
            <a:ext cx="500063" cy="500063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34" y="1690167"/>
            <a:ext cx="200025" cy="2286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673239" y="2161654"/>
            <a:ext cx="1345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Fechaduras Inteligentes</a:t>
            </a:r>
            <a:endParaRPr lang="en-US" sz="784" dirty="0"/>
          </a:p>
        </p:txBody>
      </p:sp>
      <p:sp>
        <p:nvSpPr>
          <p:cNvPr id="19" name="Text 13"/>
          <p:cNvSpPr/>
          <p:nvPr/>
        </p:nvSpPr>
        <p:spPr>
          <a:xfrm>
            <a:off x="6048356" y="2390254"/>
            <a:ext cx="2595581" cy="260021"/>
          </a:xfrm>
          <a:prstGeom prst="rect">
            <a:avLst/>
          </a:prstGeom>
          <a:noFill/>
          <a:ln/>
        </p:spPr>
        <p:txBody>
          <a:bodyPr wrap="square" lIns="127508" tIns="0" rIns="127508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Integração com sistemas de segurança e controle de acesso</a:t>
            </a:r>
            <a:endParaRPr lang="en-US" sz="674" dirty="0"/>
          </a:p>
        </p:txBody>
      </p:sp>
      <p:sp>
        <p:nvSpPr>
          <p:cNvPr id="20" name="Shape 14"/>
          <p:cNvSpPr/>
          <p:nvPr/>
        </p:nvSpPr>
        <p:spPr>
          <a:xfrm>
            <a:off x="500063" y="2828869"/>
            <a:ext cx="2595553" cy="1253003"/>
          </a:xfrm>
          <a:prstGeom prst="rect">
            <a:avLst/>
          </a:prstGeom>
          <a:solidFill>
            <a:srgbClr val="00D9FF">
              <a:alpha val="3000"/>
            </a:srgbClr>
          </a:solidFill>
          <a:ln w="9144">
            <a:solidFill>
              <a:srgbClr val="00D9FF">
                <a:alpha val="15000"/>
              </a:srgbClr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1547794" y="2971744"/>
            <a:ext cx="500063" cy="500063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238" y="3107475"/>
            <a:ext cx="257175" cy="2286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161808" y="3578963"/>
            <a:ext cx="12720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Câmeras de Segurança</a:t>
            </a:r>
            <a:endParaRPr lang="en-US" sz="784" dirty="0"/>
          </a:p>
        </p:txBody>
      </p:sp>
      <p:sp>
        <p:nvSpPr>
          <p:cNvPr id="24" name="Text 17"/>
          <p:cNvSpPr/>
          <p:nvPr/>
        </p:nvSpPr>
        <p:spPr>
          <a:xfrm>
            <a:off x="500063" y="3807563"/>
            <a:ext cx="2595553" cy="260021"/>
          </a:xfrm>
          <a:prstGeom prst="rect">
            <a:avLst/>
          </a:prstGeom>
          <a:noFill/>
          <a:ln/>
        </p:spPr>
        <p:txBody>
          <a:bodyPr wrap="square" lIns="127508" tIns="0" rIns="127508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Sincronização com sistemas de vigilância e monitoramento</a:t>
            </a:r>
            <a:endParaRPr lang="en-US" sz="674" dirty="0"/>
          </a:p>
        </p:txBody>
      </p:sp>
      <p:sp>
        <p:nvSpPr>
          <p:cNvPr id="25" name="Shape 18"/>
          <p:cNvSpPr/>
          <p:nvPr/>
        </p:nvSpPr>
        <p:spPr>
          <a:xfrm>
            <a:off x="3274209" y="2828869"/>
            <a:ext cx="2595553" cy="1253003"/>
          </a:xfrm>
          <a:prstGeom prst="rect">
            <a:avLst/>
          </a:prstGeom>
          <a:solidFill>
            <a:srgbClr val="00D9FF">
              <a:alpha val="3000"/>
            </a:srgbClr>
          </a:solidFill>
          <a:ln w="9144">
            <a:solidFill>
              <a:srgbClr val="00D9FF">
                <a:alpha val="15000"/>
              </a:srgbClr>
            </a:solidFill>
            <a:prstDash val="solid"/>
          </a:ln>
        </p:spPr>
      </p:sp>
      <p:sp>
        <p:nvSpPr>
          <p:cNvPr id="26" name="Shape 19"/>
          <p:cNvSpPr/>
          <p:nvPr/>
        </p:nvSpPr>
        <p:spPr>
          <a:xfrm>
            <a:off x="4321941" y="2971744"/>
            <a:ext cx="500063" cy="500063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672" y="3107475"/>
            <a:ext cx="228600" cy="2286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3871829" y="3578963"/>
            <a:ext cx="14003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Termostatos Inteligentes</a:t>
            </a:r>
            <a:endParaRPr lang="en-US" sz="784" dirty="0"/>
          </a:p>
        </p:txBody>
      </p:sp>
      <p:sp>
        <p:nvSpPr>
          <p:cNvPr id="29" name="Text 21"/>
          <p:cNvSpPr/>
          <p:nvPr/>
        </p:nvSpPr>
        <p:spPr>
          <a:xfrm>
            <a:off x="3432125" y="3807563"/>
            <a:ext cx="2279721" cy="130011"/>
          </a:xfrm>
          <a:prstGeom prst="rect">
            <a:avLst/>
          </a:prstGeom>
          <a:noFill/>
          <a:ln/>
        </p:spPr>
        <p:txBody>
          <a:bodyPr wrap="none" lIns="127508" tIns="0" rIns="127508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Controle de climatização e eficiência energética</a:t>
            </a:r>
            <a:endParaRPr lang="en-US" sz="674" dirty="0"/>
          </a:p>
        </p:txBody>
      </p:sp>
      <p:sp>
        <p:nvSpPr>
          <p:cNvPr id="30" name="Shape 22"/>
          <p:cNvSpPr/>
          <p:nvPr/>
        </p:nvSpPr>
        <p:spPr>
          <a:xfrm>
            <a:off x="6048356" y="2828869"/>
            <a:ext cx="2595581" cy="1253003"/>
          </a:xfrm>
          <a:prstGeom prst="rect">
            <a:avLst/>
          </a:prstGeom>
          <a:solidFill>
            <a:srgbClr val="00D9FF">
              <a:alpha val="3000"/>
            </a:srgbClr>
          </a:solidFill>
          <a:ln w="9144">
            <a:solidFill>
              <a:srgbClr val="00D9FF">
                <a:alpha val="15000"/>
              </a:srgbClr>
            </a:solidFill>
            <a:prstDash val="solid"/>
          </a:ln>
        </p:spPr>
      </p:sp>
      <p:sp>
        <p:nvSpPr>
          <p:cNvPr id="31" name="Shape 23"/>
          <p:cNvSpPr/>
          <p:nvPr/>
        </p:nvSpPr>
        <p:spPr>
          <a:xfrm>
            <a:off x="7096116" y="2971744"/>
            <a:ext cx="500063" cy="500063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847" y="3107475"/>
            <a:ext cx="228600" cy="228600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6836178" y="3578963"/>
            <a:ext cx="101991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Sistemas de Áudio</a:t>
            </a:r>
            <a:endParaRPr lang="en-US" sz="784" dirty="0"/>
          </a:p>
        </p:txBody>
      </p:sp>
      <p:sp>
        <p:nvSpPr>
          <p:cNvPr id="34" name="Text 25"/>
          <p:cNvSpPr/>
          <p:nvPr/>
        </p:nvSpPr>
        <p:spPr>
          <a:xfrm>
            <a:off x="6048356" y="3807563"/>
            <a:ext cx="2595581" cy="260021"/>
          </a:xfrm>
          <a:prstGeom prst="rect">
            <a:avLst/>
          </a:prstGeom>
          <a:noFill/>
          <a:ln/>
        </p:spPr>
        <p:txBody>
          <a:bodyPr wrap="square" lIns="127508" tIns="0" rIns="127508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Conexão com alto-falantes inteligentes e sistemas multiroom</a:t>
            </a:r>
            <a:endParaRPr lang="en-US" sz="674" dirty="0"/>
          </a:p>
        </p:txBody>
      </p:sp>
      <p:sp>
        <p:nvSpPr>
          <p:cNvPr id="35" name="Text 26"/>
          <p:cNvSpPr/>
          <p:nvPr/>
        </p:nvSpPr>
        <p:spPr>
          <a:xfrm>
            <a:off x="500063" y="4403341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Benefícios da Integração</a:t>
            </a:r>
            <a:endParaRPr lang="en-US" sz="885" dirty="0"/>
          </a:p>
        </p:txBody>
      </p:sp>
      <p:pic>
        <p:nvPicPr>
          <p:cNvPr id="3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0707" y="4703378"/>
            <a:ext cx="214313" cy="171450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836544" y="4931978"/>
            <a:ext cx="128263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Automação Mais Inteligente</a:t>
            </a:r>
            <a:endParaRPr lang="en-US" sz="634" dirty="0"/>
          </a:p>
        </p:txBody>
      </p:sp>
      <p:pic>
        <p:nvPicPr>
          <p:cNvPr id="3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4896" y="4703378"/>
            <a:ext cx="171450" cy="171450"/>
          </a:xfrm>
          <a:prstGeom prst="rect">
            <a:avLst/>
          </a:prstGeom>
        </p:spPr>
      </p:pic>
      <p:sp>
        <p:nvSpPr>
          <p:cNvPr id="39" name="Text 28"/>
          <p:cNvSpPr/>
          <p:nvPr/>
        </p:nvSpPr>
        <p:spPr>
          <a:xfrm>
            <a:off x="3047842" y="4931978"/>
            <a:ext cx="98553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Controle Centralizado</a:t>
            </a:r>
            <a:endParaRPr lang="en-US" sz="634" dirty="0"/>
          </a:p>
        </p:txBody>
      </p:sp>
      <p:pic>
        <p:nvPicPr>
          <p:cNvPr id="4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7654" y="4703378"/>
            <a:ext cx="171450" cy="171450"/>
          </a:xfrm>
          <a:prstGeom prst="rect">
            <a:avLst/>
          </a:prstGeom>
        </p:spPr>
      </p:pic>
      <p:sp>
        <p:nvSpPr>
          <p:cNvPr id="41" name="Text 29"/>
          <p:cNvSpPr/>
          <p:nvPr/>
        </p:nvSpPr>
        <p:spPr>
          <a:xfrm>
            <a:off x="5103930" y="4931978"/>
            <a:ext cx="99889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Experiência Integrada</a:t>
            </a:r>
            <a:endParaRPr lang="en-US" sz="634" dirty="0"/>
          </a:p>
        </p:txBody>
      </p:sp>
      <p:pic>
        <p:nvPicPr>
          <p:cNvPr id="4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0412" y="4703378"/>
            <a:ext cx="171450" cy="171450"/>
          </a:xfrm>
          <a:prstGeom prst="rect">
            <a:avLst/>
          </a:prstGeom>
        </p:spPr>
      </p:pic>
      <p:sp>
        <p:nvSpPr>
          <p:cNvPr id="43" name="Text 30"/>
          <p:cNvSpPr/>
          <p:nvPr/>
        </p:nvSpPr>
        <p:spPr>
          <a:xfrm>
            <a:off x="7307638" y="4931978"/>
            <a:ext cx="71697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Maior Eficiência</a:t>
            </a:r>
            <a:endParaRPr lang="en-US" sz="63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892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428625"/>
            <a:ext cx="8143875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Resolvendo Problemas Comuns —</a:t>
            </a:r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
</a:t>
            </a:r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Seu Guia de Troubleshooting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00063" y="1102984"/>
            <a:ext cx="81438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SOLUÇÕES RÁPIDAS PARA PROBLEMAS FREQUENTES</a:t>
            </a:r>
            <a:endParaRPr lang="en-US" sz="621" dirty="0"/>
          </a:p>
        </p:txBody>
      </p:sp>
      <p:sp>
        <p:nvSpPr>
          <p:cNvPr id="5" name="Text 2"/>
          <p:cNvSpPr/>
          <p:nvPr/>
        </p:nvSpPr>
        <p:spPr>
          <a:xfrm>
            <a:off x="928688" y="1374446"/>
            <a:ext cx="31953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Problema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66940" y="1374446"/>
            <a:ext cx="44126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Solução</a:t>
            </a:r>
            <a:endParaRPr lang="en-US" sz="784" dirty="0"/>
          </a:p>
        </p:txBody>
      </p:sp>
      <p:sp>
        <p:nvSpPr>
          <p:cNvPr id="7" name="Shape 4"/>
          <p:cNvSpPr/>
          <p:nvPr/>
        </p:nvSpPr>
        <p:spPr>
          <a:xfrm>
            <a:off x="500063" y="1645909"/>
            <a:ext cx="8143875" cy="371475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500063" y="1645909"/>
            <a:ext cx="14288" cy="371475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9" name="Shape 6"/>
          <p:cNvSpPr/>
          <p:nvPr/>
        </p:nvSpPr>
        <p:spPr>
          <a:xfrm>
            <a:off x="607219" y="1738778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6" y="1810215"/>
            <a:ext cx="114300" cy="1143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50119" y="1786998"/>
            <a:ext cx="101190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E8EDF2"/>
                </a:solidFill>
              </a:rPr>
              <a:t>Robô não responde</a:t>
            </a:r>
            <a:endParaRPr lang="en-US" sz="734" dirty="0"/>
          </a:p>
        </p:txBody>
      </p:sp>
      <p:sp>
        <p:nvSpPr>
          <p:cNvPr id="12" name="Text 8"/>
          <p:cNvSpPr/>
          <p:nvPr/>
        </p:nvSpPr>
        <p:spPr>
          <a:xfrm>
            <a:off x="4080504" y="1717346"/>
            <a:ext cx="459912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Reinicie: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desligue completamente (pressione botão por 5 segundos), aguarde 10 segundos e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ligue novamente</a:t>
            </a:r>
            <a:endParaRPr lang="en-US" sz="683" dirty="0"/>
          </a:p>
        </p:txBody>
      </p:sp>
      <p:sp>
        <p:nvSpPr>
          <p:cNvPr id="13" name="Shape 9"/>
          <p:cNvSpPr/>
          <p:nvPr/>
        </p:nvSpPr>
        <p:spPr>
          <a:xfrm>
            <a:off x="500063" y="2088821"/>
            <a:ext cx="8143875" cy="328613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500063" y="2088821"/>
            <a:ext cx="14288" cy="32861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5" name="Shape 11"/>
          <p:cNvSpPr/>
          <p:nvPr/>
        </p:nvSpPr>
        <p:spPr>
          <a:xfrm>
            <a:off x="607219" y="2160259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50119" y="2208479"/>
            <a:ext cx="1495472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E8EDF2"/>
                </a:solidFill>
              </a:rPr>
              <a:t>Movimento lento ou instável</a:t>
            </a:r>
            <a:endParaRPr lang="en-US" sz="734" dirty="0"/>
          </a:p>
        </p:txBody>
      </p:sp>
      <p:sp>
        <p:nvSpPr>
          <p:cNvPr id="17" name="Text 13"/>
          <p:cNvSpPr/>
          <p:nvPr/>
        </p:nvSpPr>
        <p:spPr>
          <a:xfrm>
            <a:off x="4080504" y="2213837"/>
            <a:ext cx="459912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Carregue a bateria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completamente. Bateria fraca causa movimentos lentos e instabilidade</a:t>
            </a:r>
            <a:endParaRPr lang="en-US" sz="683" dirty="0"/>
          </a:p>
        </p:txBody>
      </p:sp>
      <p:sp>
        <p:nvSpPr>
          <p:cNvPr id="18" name="Shape 14"/>
          <p:cNvSpPr/>
          <p:nvPr/>
        </p:nvSpPr>
        <p:spPr>
          <a:xfrm>
            <a:off x="500063" y="2488871"/>
            <a:ext cx="8143875" cy="328613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500063" y="2488871"/>
            <a:ext cx="14288" cy="32861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0" name="Shape 16"/>
          <p:cNvSpPr/>
          <p:nvPr/>
        </p:nvSpPr>
        <p:spPr>
          <a:xfrm>
            <a:off x="607219" y="2560309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6" y="2631746"/>
            <a:ext cx="114300" cy="11430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50119" y="2608529"/>
            <a:ext cx="138019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E8EDF2"/>
                </a:solidFill>
              </a:rPr>
              <a:t>Câmera embaçada ou suja</a:t>
            </a:r>
            <a:endParaRPr lang="en-US" sz="734" dirty="0"/>
          </a:p>
        </p:txBody>
      </p:sp>
      <p:sp>
        <p:nvSpPr>
          <p:cNvPr id="23" name="Text 18"/>
          <p:cNvSpPr/>
          <p:nvPr/>
        </p:nvSpPr>
        <p:spPr>
          <a:xfrm>
            <a:off x="4080504" y="2613887"/>
            <a:ext cx="459912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Limpe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com pano macio e seco. Não use água ou produtos químicos</a:t>
            </a:r>
            <a:endParaRPr lang="en-US" sz="683" dirty="0"/>
          </a:p>
        </p:txBody>
      </p:sp>
      <p:sp>
        <p:nvSpPr>
          <p:cNvPr id="24" name="Shape 19"/>
          <p:cNvSpPr/>
          <p:nvPr/>
        </p:nvSpPr>
        <p:spPr>
          <a:xfrm>
            <a:off x="500063" y="2888921"/>
            <a:ext cx="8143875" cy="371475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25" name="Shape 20"/>
          <p:cNvSpPr/>
          <p:nvPr/>
        </p:nvSpPr>
        <p:spPr>
          <a:xfrm>
            <a:off x="500063" y="2888921"/>
            <a:ext cx="14288" cy="371475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6" name="Shape 21"/>
          <p:cNvSpPr/>
          <p:nvPr/>
        </p:nvSpPr>
        <p:spPr>
          <a:xfrm>
            <a:off x="607219" y="2981790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9" y="3053228"/>
            <a:ext cx="142875" cy="1143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950119" y="3030010"/>
            <a:ext cx="144619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E8EDF2"/>
                </a:solidFill>
              </a:rPr>
              <a:t>App não consegue conectar</a:t>
            </a:r>
            <a:endParaRPr lang="en-US" sz="734" dirty="0"/>
          </a:p>
        </p:txBody>
      </p:sp>
      <p:sp>
        <p:nvSpPr>
          <p:cNvPr id="29" name="Text 23"/>
          <p:cNvSpPr/>
          <p:nvPr/>
        </p:nvSpPr>
        <p:spPr>
          <a:xfrm>
            <a:off x="4080504" y="2960359"/>
            <a:ext cx="459912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Verifique WiFi: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certifique-se de que robô e smartphone estão na mesma rede. Reinicie o app e o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robô</a:t>
            </a:r>
            <a:endParaRPr lang="en-US" sz="683" dirty="0"/>
          </a:p>
        </p:txBody>
      </p:sp>
      <p:sp>
        <p:nvSpPr>
          <p:cNvPr id="30" name="Shape 24"/>
          <p:cNvSpPr/>
          <p:nvPr/>
        </p:nvSpPr>
        <p:spPr>
          <a:xfrm>
            <a:off x="500063" y="3331834"/>
            <a:ext cx="8143875" cy="371475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31" name="Shape 25"/>
          <p:cNvSpPr/>
          <p:nvPr/>
        </p:nvSpPr>
        <p:spPr>
          <a:xfrm>
            <a:off x="500063" y="3331834"/>
            <a:ext cx="14288" cy="371475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2" name="Shape 26"/>
          <p:cNvSpPr/>
          <p:nvPr/>
        </p:nvSpPr>
        <p:spPr>
          <a:xfrm>
            <a:off x="607219" y="3424703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9" y="3496140"/>
            <a:ext cx="142875" cy="114300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950119" y="3472923"/>
            <a:ext cx="1584964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E8EDF2"/>
                </a:solidFill>
              </a:rPr>
              <a:t>Ruídos estranhos nos motores</a:t>
            </a:r>
            <a:endParaRPr lang="en-US" sz="734" dirty="0"/>
          </a:p>
        </p:txBody>
      </p:sp>
      <p:sp>
        <p:nvSpPr>
          <p:cNvPr id="35" name="Text 28"/>
          <p:cNvSpPr/>
          <p:nvPr/>
        </p:nvSpPr>
        <p:spPr>
          <a:xfrm>
            <a:off x="4080504" y="3403271"/>
            <a:ext cx="459912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Desligue imediatamente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e inspecione. Pode haver algo preso nos motores. Não force o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movimento</a:t>
            </a:r>
            <a:endParaRPr lang="en-US" sz="683" dirty="0"/>
          </a:p>
        </p:txBody>
      </p:sp>
      <p:sp>
        <p:nvSpPr>
          <p:cNvPr id="36" name="Shape 29"/>
          <p:cNvSpPr/>
          <p:nvPr/>
        </p:nvSpPr>
        <p:spPr>
          <a:xfrm>
            <a:off x="500063" y="3774746"/>
            <a:ext cx="8143875" cy="371475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37" name="Shape 30"/>
          <p:cNvSpPr/>
          <p:nvPr/>
        </p:nvSpPr>
        <p:spPr>
          <a:xfrm>
            <a:off x="500063" y="3774746"/>
            <a:ext cx="14288" cy="371475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8" name="Shape 31"/>
          <p:cNvSpPr/>
          <p:nvPr/>
        </p:nvSpPr>
        <p:spPr>
          <a:xfrm>
            <a:off x="607219" y="3867615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3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13" y="3939053"/>
            <a:ext cx="128588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950119" y="3915835"/>
            <a:ext cx="1035034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E8EDF2"/>
                </a:solidFill>
              </a:rPr>
              <a:t>Bateria não carrega</a:t>
            </a:r>
            <a:endParaRPr lang="en-US" sz="734" dirty="0"/>
          </a:p>
        </p:txBody>
      </p:sp>
      <p:sp>
        <p:nvSpPr>
          <p:cNvPr id="41" name="Text 33"/>
          <p:cNvSpPr/>
          <p:nvPr/>
        </p:nvSpPr>
        <p:spPr>
          <a:xfrm>
            <a:off x="4080504" y="3846184"/>
            <a:ext cx="459912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Verifique cabo e tomada.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Teste em outra tomada. Certifique-se de que a bateria está bem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encaixada</a:t>
            </a:r>
            <a:endParaRPr lang="en-US" sz="683" dirty="0"/>
          </a:p>
        </p:txBody>
      </p:sp>
      <p:sp>
        <p:nvSpPr>
          <p:cNvPr id="42" name="Shape 34"/>
          <p:cNvSpPr/>
          <p:nvPr/>
        </p:nvSpPr>
        <p:spPr>
          <a:xfrm>
            <a:off x="500063" y="4217659"/>
            <a:ext cx="8143875" cy="371475"/>
          </a:xfrm>
          <a:prstGeom prst="rect">
            <a:avLst/>
          </a:prstGeom>
          <a:solidFill>
            <a:srgbClr val="00D9FF">
              <a:alpha val="4000"/>
            </a:srgbClr>
          </a:solidFill>
          <a:ln/>
        </p:spPr>
      </p:sp>
      <p:sp>
        <p:nvSpPr>
          <p:cNvPr id="43" name="Shape 35"/>
          <p:cNvSpPr/>
          <p:nvPr/>
        </p:nvSpPr>
        <p:spPr>
          <a:xfrm>
            <a:off x="500063" y="4217659"/>
            <a:ext cx="14288" cy="371475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4" name="Shape 36"/>
          <p:cNvSpPr/>
          <p:nvPr/>
        </p:nvSpPr>
        <p:spPr>
          <a:xfrm>
            <a:off x="607219" y="4310528"/>
            <a:ext cx="257175" cy="257175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4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56" y="4381965"/>
            <a:ext cx="114300" cy="114300"/>
          </a:xfrm>
          <a:prstGeom prst="rect">
            <a:avLst/>
          </a:prstGeom>
        </p:spPr>
      </p:pic>
      <p:sp>
        <p:nvSpPr>
          <p:cNvPr id="46" name="Text 37"/>
          <p:cNvSpPr/>
          <p:nvPr/>
        </p:nvSpPr>
        <p:spPr>
          <a:xfrm>
            <a:off x="950119" y="4358748"/>
            <a:ext cx="162964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E8EDF2"/>
                </a:solidFill>
              </a:rPr>
              <a:t>Erro de equilíbrio ou calibração</a:t>
            </a:r>
            <a:endParaRPr lang="en-US" sz="734" dirty="0"/>
          </a:p>
        </p:txBody>
      </p:sp>
      <p:sp>
        <p:nvSpPr>
          <p:cNvPr id="47" name="Text 38"/>
          <p:cNvSpPr/>
          <p:nvPr/>
        </p:nvSpPr>
        <p:spPr>
          <a:xfrm>
            <a:off x="4080504" y="4289096"/>
            <a:ext cx="459912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Reinicie em modo suspenso: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desligue, suspenda o robô, ligue novamente para recalibrar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sensores</a:t>
            </a:r>
            <a:endParaRPr lang="en-US" sz="683" dirty="0"/>
          </a:p>
        </p:txBody>
      </p:sp>
      <p:sp>
        <p:nvSpPr>
          <p:cNvPr id="48" name="Shape 39"/>
          <p:cNvSpPr/>
          <p:nvPr/>
        </p:nvSpPr>
        <p:spPr>
          <a:xfrm>
            <a:off x="500063" y="4717721"/>
            <a:ext cx="8143875" cy="57150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9" name="Shape 40"/>
          <p:cNvSpPr/>
          <p:nvPr/>
        </p:nvSpPr>
        <p:spPr>
          <a:xfrm>
            <a:off x="500063" y="4717721"/>
            <a:ext cx="8143875" cy="14288"/>
          </a:xfrm>
          <a:prstGeom prst="rect">
            <a:avLst/>
          </a:prstGeom>
          <a:solidFill>
            <a:srgbClr val="FFD3C2"/>
          </a:solidFill>
          <a:ln/>
        </p:spPr>
      </p:sp>
      <p:pic>
        <p:nvPicPr>
          <p:cNvPr id="5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56" y="4924890"/>
            <a:ext cx="285750" cy="285750"/>
          </a:xfrm>
          <a:prstGeom prst="rect">
            <a:avLst/>
          </a:prstGeom>
        </p:spPr>
      </p:pic>
      <p:sp>
        <p:nvSpPr>
          <p:cNvPr id="51" name="Text 41"/>
          <p:cNvSpPr/>
          <p:nvPr/>
        </p:nvSpPr>
        <p:spPr>
          <a:xfrm>
            <a:off x="1107281" y="4864168"/>
            <a:ext cx="73580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35"/>
                </a:solidFill>
              </a:rPr>
              <a:t>Quando Chamar Suporte Técnico</a:t>
            </a:r>
            <a:endParaRPr lang="en-US" sz="987" dirty="0"/>
          </a:p>
        </p:txBody>
      </p:sp>
      <p:sp>
        <p:nvSpPr>
          <p:cNvPr id="52" name="Text 42"/>
          <p:cNvSpPr/>
          <p:nvPr/>
        </p:nvSpPr>
        <p:spPr>
          <a:xfrm>
            <a:off x="1107281" y="5121343"/>
            <a:ext cx="73580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Danos físicos visíveis • Problemas persistentes após reinicialização • Erros de firmware ou software • Questões de segurança • Contato: Laikago@unitree.cc</a:t>
            </a:r>
            <a:endParaRPr lang="en-US" sz="72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Próximas Etapas — Seu Caminho para Dominar o G1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722942"/>
            <a:ext cx="82867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DO INICIANTE AO ESPECIALISTA</a:t>
            </a:r>
            <a:endParaRPr lang="en-US" sz="621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354438"/>
            <a:ext cx="2714625" cy="34290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414713" y="1364819"/>
            <a:ext cx="357188" cy="357188"/>
          </a:xfrm>
          <a:prstGeom prst="rect">
            <a:avLst/>
          </a:prstGeom>
          <a:solidFill>
            <a:srgbClr val="00D9FF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1464832"/>
            <a:ext cx="157163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79056" y="1393394"/>
            <a:ext cx="48363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Semana 1: Fundamentos</a:t>
            </a:r>
            <a:endParaRPr lang="en-US" sz="885" dirty="0"/>
          </a:p>
        </p:txBody>
      </p:sp>
      <p:sp>
        <p:nvSpPr>
          <p:cNvPr id="9" name="Text 4"/>
          <p:cNvSpPr/>
          <p:nvPr/>
        </p:nvSpPr>
        <p:spPr>
          <a:xfrm>
            <a:off x="3879056" y="1614850"/>
            <a:ext cx="483631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4ECDC4"/>
                </a:solidFill>
              </a:rPr>
              <a:t>PRIMEIROS 7 DIAS</a:t>
            </a:r>
            <a:endParaRPr lang="en-US" sz="568" dirty="0"/>
          </a:p>
        </p:txBody>
      </p:sp>
      <p:sp>
        <p:nvSpPr>
          <p:cNvPr id="10" name="Text 5"/>
          <p:cNvSpPr/>
          <p:nvPr/>
        </p:nvSpPr>
        <p:spPr>
          <a:xfrm>
            <a:off x="3879056" y="1775585"/>
            <a:ext cx="4836319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Ligar/desligar com segurança, controles básicos (movimento, rotação), praticar em espaço aberto, familiarizar-se com modos de operação.</a:t>
            </a:r>
            <a:endParaRPr lang="en-US" sz="674" dirty="0"/>
          </a:p>
        </p:txBody>
      </p:sp>
      <p:sp>
        <p:nvSpPr>
          <p:cNvPr id="11" name="Shape 6"/>
          <p:cNvSpPr/>
          <p:nvPr/>
        </p:nvSpPr>
        <p:spPr>
          <a:xfrm>
            <a:off x="3414713" y="2149906"/>
            <a:ext cx="357188" cy="357188"/>
          </a:xfrm>
          <a:prstGeom prst="rect">
            <a:avLst/>
          </a:prstGeom>
          <a:solidFill>
            <a:srgbClr val="4ECDC4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2249918"/>
            <a:ext cx="157163" cy="1571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879056" y="2178481"/>
            <a:ext cx="48363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Semana 2: Manipulação</a:t>
            </a:r>
            <a:endParaRPr lang="en-US" sz="885" dirty="0"/>
          </a:p>
        </p:txBody>
      </p:sp>
      <p:sp>
        <p:nvSpPr>
          <p:cNvPr id="14" name="Text 8"/>
          <p:cNvSpPr/>
          <p:nvPr/>
        </p:nvSpPr>
        <p:spPr>
          <a:xfrm>
            <a:off x="3879056" y="2399937"/>
            <a:ext cx="483631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4ECDC4"/>
                </a:solidFill>
              </a:rPr>
              <a:t>DIAS 8-14</a:t>
            </a:r>
            <a:endParaRPr lang="en-US" sz="568" dirty="0"/>
          </a:p>
        </p:txBody>
      </p:sp>
      <p:sp>
        <p:nvSpPr>
          <p:cNvPr id="15" name="Text 9"/>
          <p:cNvSpPr/>
          <p:nvPr/>
        </p:nvSpPr>
        <p:spPr>
          <a:xfrm>
            <a:off x="3879056" y="2560672"/>
            <a:ext cx="483631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Usar os braços, pegar e colocar objetos, explorar sensores de força, praticar precisão e manipulação delicada.</a:t>
            </a:r>
            <a:endParaRPr lang="en-US" sz="674" dirty="0"/>
          </a:p>
        </p:txBody>
      </p:sp>
      <p:sp>
        <p:nvSpPr>
          <p:cNvPr id="16" name="Shape 10"/>
          <p:cNvSpPr/>
          <p:nvPr/>
        </p:nvSpPr>
        <p:spPr>
          <a:xfrm>
            <a:off x="3414713" y="2804982"/>
            <a:ext cx="357188" cy="357188"/>
          </a:xfrm>
          <a:prstGeom prst="rect">
            <a:avLst/>
          </a:prstGeom>
          <a:solidFill>
            <a:srgbClr val="00D9FF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725" y="2904995"/>
            <a:ext cx="157163" cy="15716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3879056" y="2833557"/>
            <a:ext cx="48363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Semana 3: Sequências</a:t>
            </a:r>
            <a:endParaRPr lang="en-US" sz="885" dirty="0"/>
          </a:p>
        </p:txBody>
      </p:sp>
      <p:sp>
        <p:nvSpPr>
          <p:cNvPr id="19" name="Text 12"/>
          <p:cNvSpPr/>
          <p:nvPr/>
        </p:nvSpPr>
        <p:spPr>
          <a:xfrm>
            <a:off x="3879056" y="3055014"/>
            <a:ext cx="483631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4ECDC4"/>
                </a:solidFill>
              </a:rPr>
              <a:t>DIAS 15-21</a:t>
            </a:r>
            <a:endParaRPr lang="en-US" sz="568" dirty="0"/>
          </a:p>
        </p:txBody>
      </p:sp>
      <p:sp>
        <p:nvSpPr>
          <p:cNvPr id="20" name="Text 13"/>
          <p:cNvSpPr/>
          <p:nvPr/>
        </p:nvSpPr>
        <p:spPr>
          <a:xfrm>
            <a:off x="3879056" y="3215748"/>
            <a:ext cx="4836319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Movimentos mais complexos, padrões de movimento, explorar criatividade, documentar o que funciona melhor.</a:t>
            </a:r>
            <a:endParaRPr lang="en-US" sz="674" dirty="0"/>
          </a:p>
        </p:txBody>
      </p:sp>
      <p:sp>
        <p:nvSpPr>
          <p:cNvPr id="21" name="Shape 14"/>
          <p:cNvSpPr/>
          <p:nvPr/>
        </p:nvSpPr>
        <p:spPr>
          <a:xfrm>
            <a:off x="3414713" y="3590069"/>
            <a:ext cx="357188" cy="357188"/>
          </a:xfrm>
          <a:prstGeom prst="rect">
            <a:avLst/>
          </a:prstGeom>
          <a:solidFill>
            <a:srgbClr val="FF8C5A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370" y="3690082"/>
            <a:ext cx="117872" cy="15716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3879056" y="3618644"/>
            <a:ext cx="48363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Mês 2: Aplicações Práticas</a:t>
            </a:r>
            <a:endParaRPr lang="en-US" sz="885" dirty="0"/>
          </a:p>
        </p:txBody>
      </p:sp>
      <p:sp>
        <p:nvSpPr>
          <p:cNvPr id="24" name="Text 16"/>
          <p:cNvSpPr/>
          <p:nvPr/>
        </p:nvSpPr>
        <p:spPr>
          <a:xfrm>
            <a:off x="3879056" y="3840100"/>
            <a:ext cx="483631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4ECDC4"/>
                </a:solidFill>
              </a:rPr>
              <a:t>SEMANAS 5-8</a:t>
            </a:r>
            <a:endParaRPr lang="en-US" sz="568" dirty="0"/>
          </a:p>
        </p:txBody>
      </p:sp>
      <p:sp>
        <p:nvSpPr>
          <p:cNvPr id="25" name="Text 17"/>
          <p:cNvSpPr/>
          <p:nvPr/>
        </p:nvSpPr>
        <p:spPr>
          <a:xfrm>
            <a:off x="3879056" y="4000835"/>
            <a:ext cx="483631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Usar o app móvel, integração com casa inteligente, monitoramento de segurança, entretenimento e educação.</a:t>
            </a:r>
            <a:endParaRPr lang="en-US" sz="674" dirty="0"/>
          </a:p>
        </p:txBody>
      </p:sp>
      <p:sp>
        <p:nvSpPr>
          <p:cNvPr id="26" name="Shape 18"/>
          <p:cNvSpPr/>
          <p:nvPr/>
        </p:nvSpPr>
        <p:spPr>
          <a:xfrm>
            <a:off x="3414713" y="4245146"/>
            <a:ext cx="357188" cy="35718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4725" y="4345158"/>
            <a:ext cx="157163" cy="157163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3879056" y="4273721"/>
            <a:ext cx="48363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Mês 3+: Especialização</a:t>
            </a:r>
            <a:endParaRPr lang="en-US" sz="885" dirty="0"/>
          </a:p>
        </p:txBody>
      </p:sp>
      <p:sp>
        <p:nvSpPr>
          <p:cNvPr id="29" name="Text 20"/>
          <p:cNvSpPr/>
          <p:nvPr/>
        </p:nvSpPr>
        <p:spPr>
          <a:xfrm>
            <a:off x="3879056" y="4495177"/>
            <a:ext cx="483631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4ECDC4"/>
                </a:solidFill>
              </a:rPr>
              <a:t>LONGO PRAZO</a:t>
            </a:r>
            <a:endParaRPr lang="en-US" sz="568" dirty="0"/>
          </a:p>
        </p:txBody>
      </p:sp>
      <p:sp>
        <p:nvSpPr>
          <p:cNvPr id="30" name="Text 21"/>
          <p:cNvSpPr/>
          <p:nvPr/>
        </p:nvSpPr>
        <p:spPr>
          <a:xfrm>
            <a:off x="3879056" y="4655911"/>
            <a:ext cx="4836319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Desenvolvimento de software (opcional), aplicações customizadas, conectar-se com a comunidade, compartilhar descobertas e explorar o futuro da robótica.</a:t>
            </a:r>
            <a:endParaRPr lang="en-US" sz="67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71625" y="132913"/>
            <a:ext cx="600075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spc="2" kern="0" dirty="0">
                <a:solidFill>
                  <a:srgbClr val="FF6B35"/>
                </a:solidFill>
              </a:rPr>
              <a:t>CONCLUSÃO</a:t>
            </a:r>
            <a:endParaRPr lang="en-US" sz="674" dirty="0"/>
          </a:p>
        </p:txBody>
      </p:sp>
      <p:sp>
        <p:nvSpPr>
          <p:cNvPr id="4" name="Text 1"/>
          <p:cNvSpPr/>
          <p:nvPr/>
        </p:nvSpPr>
        <p:spPr>
          <a:xfrm>
            <a:off x="1571625" y="486528"/>
            <a:ext cx="6000750" cy="96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00D9FF"/>
                </a:solidFill>
              </a:rPr>
              <a:t>Bem-vindo à</a:t>
            </a:r>
            <a:pPr algn="ctr" indent="0" marL="0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00D9FF"/>
                </a:solidFill>
              </a:rPr>
              <a:t>
</a:t>
            </a:r>
            <a:pPr algn="ctr" indent="0" marL="0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00D9FF"/>
                </a:solidFill>
              </a:rPr>
              <a:t>Revolução Robótica</a:t>
            </a:r>
            <a:endParaRPr lang="en-US" sz="2862" dirty="0"/>
          </a:p>
        </p:txBody>
      </p:sp>
      <p:sp>
        <p:nvSpPr>
          <p:cNvPr id="5" name="Text 2"/>
          <p:cNvSpPr/>
          <p:nvPr/>
        </p:nvSpPr>
        <p:spPr>
          <a:xfrm>
            <a:off x="1571625" y="1625231"/>
            <a:ext cx="6000750" cy="874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E8EDF2"/>
                </a:solidFill>
              </a:rPr>
              <a:t>Parabéns por adquirir um Unitree G1! Você não apenas comprou um robô avançado, mas também </a:t>
            </a:r>
            <a:pPr algn="ctr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E8EDF2"/>
                </a:solidFill>
              </a:rPr>
              <a:t>um </a:t>
            </a:r>
            <a:pPr algn="ctr" indent="0" marL="0">
              <a:lnSpc>
                <a:spcPts val="17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portal para o futuro da tecnologia</a:t>
            </a:r>
            <a:pPr algn="ctr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E8EDF2"/>
                </a:solidFill>
              </a:rPr>
              <a:t>. O G1 representa uma mudança fundamental em como </a:t>
            </a:r>
            <a:pPr algn="ctr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E8EDF2"/>
                </a:solidFill>
              </a:rPr>
              <a:t>interagimos com máquinas — de dispositivos que apenas seguem instruções para assistentes que </a:t>
            </a:r>
            <a:pPr algn="ctr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E8EDF2"/>
                </a:solidFill>
              </a:rPr>
              <a:t>podem aprender, adaptar-se e ajudar de formas cada vez mais sofisticadas.</a:t>
            </a:r>
            <a:endParaRPr lang="en-US" sz="942" dirty="0"/>
          </a:p>
        </p:txBody>
      </p:sp>
      <p:sp>
        <p:nvSpPr>
          <p:cNvPr id="6" name="Shape 3"/>
          <p:cNvSpPr/>
          <p:nvPr/>
        </p:nvSpPr>
        <p:spPr>
          <a:xfrm>
            <a:off x="2089547" y="2656722"/>
            <a:ext cx="357188" cy="357188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59" y="2756734"/>
            <a:ext cx="157163" cy="1571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94954" y="3085347"/>
            <a:ext cx="134634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Aprenda no seu próprio ritmo</a:t>
            </a:r>
            <a:endParaRPr lang="en-US" sz="634" dirty="0"/>
          </a:p>
        </p:txBody>
      </p:sp>
      <p:sp>
        <p:nvSpPr>
          <p:cNvPr id="9" name="Shape 5"/>
          <p:cNvSpPr/>
          <p:nvPr/>
        </p:nvSpPr>
        <p:spPr>
          <a:xfrm>
            <a:off x="3625453" y="2656722"/>
            <a:ext cx="357188" cy="357188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288" y="2756734"/>
            <a:ext cx="137517" cy="1571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107531" y="3085347"/>
            <a:ext cx="1393031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Não tenha medo de experimentar</a:t>
            </a:r>
            <a:endParaRPr lang="en-US" sz="634" dirty="0"/>
          </a:p>
        </p:txBody>
      </p:sp>
      <p:sp>
        <p:nvSpPr>
          <p:cNvPr id="12" name="Shape 7"/>
          <p:cNvSpPr/>
          <p:nvPr/>
        </p:nvSpPr>
        <p:spPr>
          <a:xfrm>
            <a:off x="5161359" y="2656722"/>
            <a:ext cx="357188" cy="357188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727" y="2756734"/>
            <a:ext cx="196453" cy="1571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649409" y="3085347"/>
            <a:ext cx="138106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Conecte-se com a comunidade</a:t>
            </a:r>
            <a:endParaRPr lang="en-US" sz="634" dirty="0"/>
          </a:p>
        </p:txBody>
      </p:sp>
      <p:sp>
        <p:nvSpPr>
          <p:cNvPr id="15" name="Shape 9"/>
          <p:cNvSpPr/>
          <p:nvPr/>
        </p:nvSpPr>
        <p:spPr>
          <a:xfrm>
            <a:off x="6697266" y="2656722"/>
            <a:ext cx="357188" cy="357188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101" y="2756734"/>
            <a:ext cx="137517" cy="15716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191343" y="3085347"/>
            <a:ext cx="136900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E8EDF2"/>
                </a:solidFill>
              </a:rPr>
              <a:t>Compartilhe suas descobertas</a:t>
            </a:r>
            <a:endParaRPr lang="en-US" sz="634" dirty="0"/>
          </a:p>
        </p:txBody>
      </p:sp>
      <p:sp>
        <p:nvSpPr>
          <p:cNvPr id="18" name="Text 11"/>
          <p:cNvSpPr/>
          <p:nvPr/>
        </p:nvSpPr>
        <p:spPr>
          <a:xfrm>
            <a:off x="1571625" y="3656847"/>
            <a:ext cx="6000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Recursos Adicionais</a:t>
            </a:r>
            <a:endParaRPr lang="en-US" sz="885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128" y="3992603"/>
            <a:ext cx="200025" cy="20002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2008343" y="4249778"/>
            <a:ext cx="51956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E8EDF2"/>
                </a:solidFill>
              </a:rPr>
              <a:t>Site Oficial</a:t>
            </a:r>
            <a:endParaRPr lang="en-US" sz="683" dirty="0"/>
          </a:p>
        </p:txBody>
      </p:sp>
      <p:sp>
        <p:nvSpPr>
          <p:cNvPr id="21" name="Text 13"/>
          <p:cNvSpPr/>
          <p:nvPr/>
        </p:nvSpPr>
        <p:spPr>
          <a:xfrm>
            <a:off x="1943993" y="4456947"/>
            <a:ext cx="64829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www.unitree.com</a:t>
            </a:r>
            <a:endParaRPr lang="en-US" sz="568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031" y="3992603"/>
            <a:ext cx="250031" cy="20002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3493740" y="4249778"/>
            <a:ext cx="62058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E8EDF2"/>
                </a:solidFill>
              </a:rPr>
              <a:t>Comunidade</a:t>
            </a:r>
            <a:endParaRPr lang="en-US" sz="683" dirty="0"/>
          </a:p>
        </p:txBody>
      </p:sp>
      <p:sp>
        <p:nvSpPr>
          <p:cNvPr id="24" name="Text 15"/>
          <p:cNvSpPr/>
          <p:nvPr/>
        </p:nvSpPr>
        <p:spPr>
          <a:xfrm>
            <a:off x="3431651" y="4456947"/>
            <a:ext cx="744792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Fórum de Discussão</a:t>
            </a:r>
            <a:endParaRPr lang="en-US" sz="568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941" y="3992603"/>
            <a:ext cx="200025" cy="20002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147016" y="4249778"/>
            <a:ext cx="38587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E8EDF2"/>
                </a:solidFill>
              </a:rPr>
              <a:t>Suporte</a:t>
            </a:r>
            <a:endParaRPr lang="en-US" sz="683" dirty="0"/>
          </a:p>
        </p:txBody>
      </p:sp>
      <p:sp>
        <p:nvSpPr>
          <p:cNvPr id="27" name="Text 17"/>
          <p:cNvSpPr/>
          <p:nvPr/>
        </p:nvSpPr>
        <p:spPr>
          <a:xfrm>
            <a:off x="4980003" y="4456947"/>
            <a:ext cx="71990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Laikago@unitree.cc</a:t>
            </a:r>
            <a:endParaRPr lang="en-US" sz="568" dirty="0"/>
          </a:p>
        </p:txBody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3345" y="3992603"/>
            <a:ext cx="225028" cy="20002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6666960" y="4249778"/>
            <a:ext cx="41777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E8EDF2"/>
                </a:solidFill>
              </a:rPr>
              <a:t>YouTube</a:t>
            </a:r>
            <a:endParaRPr lang="en-US" sz="683" dirty="0"/>
          </a:p>
        </p:txBody>
      </p:sp>
      <p:sp>
        <p:nvSpPr>
          <p:cNvPr id="30" name="Text 19"/>
          <p:cNvSpPr/>
          <p:nvPr/>
        </p:nvSpPr>
        <p:spPr>
          <a:xfrm>
            <a:off x="6571804" y="4456947"/>
            <a:ext cx="608084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Tutoriais Oficiais</a:t>
            </a:r>
            <a:endParaRPr lang="en-US" sz="568" dirty="0"/>
          </a:p>
        </p:txBody>
      </p:sp>
      <p:sp>
        <p:nvSpPr>
          <p:cNvPr id="31" name="Text 20"/>
          <p:cNvSpPr/>
          <p:nvPr/>
        </p:nvSpPr>
        <p:spPr>
          <a:xfrm>
            <a:off x="1571625" y="4681975"/>
            <a:ext cx="6000750" cy="328613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D9FF"/>
                </a:solidFill>
              </a:rPr>
              <a:t>O futuro é agora — 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35"/>
                </a:solidFill>
              </a:rPr>
              <a:t>e você está na vanguarda!</a:t>
            </a:r>
            <a:endParaRPr lang="en-US" sz="9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2938"/>
            <a:ext cx="3214688" cy="4286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14850" y="820192"/>
            <a:ext cx="4200525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Conhecendo o Hardware —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O Que Você Tem nas Mãos</a:t>
            </a:r>
            <a:endParaRPr lang="en-US" sz="1808" dirty="0"/>
          </a:p>
        </p:txBody>
      </p:sp>
      <p:sp>
        <p:nvSpPr>
          <p:cNvPr id="5" name="Text 1"/>
          <p:cNvSpPr/>
          <p:nvPr/>
        </p:nvSpPr>
        <p:spPr>
          <a:xfrm>
            <a:off x="4514850" y="1494551"/>
            <a:ext cx="42005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ANATOMIA DO G1</a:t>
            </a:r>
            <a:endParaRPr lang="en-US" sz="621" dirty="0"/>
          </a:p>
        </p:txBody>
      </p:sp>
      <p:sp>
        <p:nvSpPr>
          <p:cNvPr id="6" name="Shape 2"/>
          <p:cNvSpPr/>
          <p:nvPr/>
        </p:nvSpPr>
        <p:spPr>
          <a:xfrm>
            <a:off x="4514850" y="1837451"/>
            <a:ext cx="321469" cy="321469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217" y="1926748"/>
            <a:ext cx="160734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43475" y="1837451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Cabeça: LiDAR 3D + Câmeras</a:t>
            </a:r>
            <a:endParaRPr lang="en-US" sz="784" dirty="0"/>
          </a:p>
        </p:txBody>
      </p:sp>
      <p:sp>
        <p:nvSpPr>
          <p:cNvPr id="9" name="Text 4"/>
          <p:cNvSpPr/>
          <p:nvPr/>
        </p:nvSpPr>
        <p:spPr>
          <a:xfrm>
            <a:off x="4943475" y="2037476"/>
            <a:ext cx="37719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LiDAR LIVOX-MID360 permite visão 3D do ambiente. Câmeras oferecem visão estéreo e detecção de profundidade.</a:t>
            </a:r>
            <a:endParaRPr lang="en-US" sz="727" dirty="0"/>
          </a:p>
        </p:txBody>
      </p:sp>
      <p:sp>
        <p:nvSpPr>
          <p:cNvPr id="10" name="Shape 5"/>
          <p:cNvSpPr/>
          <p:nvPr/>
        </p:nvSpPr>
        <p:spPr>
          <a:xfrm>
            <a:off x="4514850" y="2446065"/>
            <a:ext cx="321469" cy="321469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147" y="2535362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943475" y="2446065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Corpo: IMU + Processador Potente</a:t>
            </a:r>
            <a:endParaRPr lang="en-US" sz="784" dirty="0"/>
          </a:p>
        </p:txBody>
      </p:sp>
      <p:sp>
        <p:nvSpPr>
          <p:cNvPr id="13" name="Text 7"/>
          <p:cNvSpPr/>
          <p:nvPr/>
        </p:nvSpPr>
        <p:spPr>
          <a:xfrm>
            <a:off x="4943475" y="2646090"/>
            <a:ext cx="37719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Unidade inercial mantém equilíbrio. CPU 8-core + GPU NVIDIA Jetson Orin NX 16GB (100 TOPS) processam IA.</a:t>
            </a:r>
            <a:endParaRPr lang="en-US" sz="727" dirty="0"/>
          </a:p>
        </p:txBody>
      </p:sp>
      <p:sp>
        <p:nvSpPr>
          <p:cNvPr id="14" name="Shape 8"/>
          <p:cNvSpPr/>
          <p:nvPr/>
        </p:nvSpPr>
        <p:spPr>
          <a:xfrm>
            <a:off x="4514850" y="3054679"/>
            <a:ext cx="321469" cy="321469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147" y="3143976"/>
            <a:ext cx="142875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943475" y="3054679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Braços: Sensores de Força</a:t>
            </a:r>
            <a:endParaRPr lang="en-US" sz="784" dirty="0"/>
          </a:p>
        </p:txBody>
      </p:sp>
      <p:sp>
        <p:nvSpPr>
          <p:cNvPr id="17" name="Text 10"/>
          <p:cNvSpPr/>
          <p:nvPr/>
        </p:nvSpPr>
        <p:spPr>
          <a:xfrm>
            <a:off x="4943475" y="3254704"/>
            <a:ext cx="37719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Sensores avançados permitem manipulação delicada. Pode pegar um ovo sem quebrá-lo ou segurar objetos pesados.</a:t>
            </a:r>
            <a:endParaRPr lang="en-US" sz="727" dirty="0"/>
          </a:p>
        </p:txBody>
      </p:sp>
      <p:sp>
        <p:nvSpPr>
          <p:cNvPr id="18" name="Shape 11"/>
          <p:cNvSpPr/>
          <p:nvPr/>
        </p:nvSpPr>
        <p:spPr>
          <a:xfrm>
            <a:off x="4514850" y="3663293"/>
            <a:ext cx="321469" cy="321469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077" y="3752590"/>
            <a:ext cx="12501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943475" y="3663293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Pernas: Motores de Alta Potência</a:t>
            </a:r>
            <a:endParaRPr lang="en-US" sz="784" dirty="0"/>
          </a:p>
        </p:txBody>
      </p:sp>
      <p:sp>
        <p:nvSpPr>
          <p:cNvPr id="21" name="Text 13"/>
          <p:cNvSpPr/>
          <p:nvPr/>
        </p:nvSpPr>
        <p:spPr>
          <a:xfrm>
            <a:off x="4943475" y="3863318"/>
            <a:ext cx="37719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Motores potentes permitem locomoção estável e ágil. Suportam o peso total e permitem corrida.</a:t>
            </a:r>
            <a:endParaRPr lang="en-US" sz="727" dirty="0"/>
          </a:p>
        </p:txBody>
      </p:sp>
      <p:sp>
        <p:nvSpPr>
          <p:cNvPr id="22" name="Shape 14"/>
          <p:cNvSpPr/>
          <p:nvPr/>
        </p:nvSpPr>
        <p:spPr>
          <a:xfrm>
            <a:off x="4514850" y="4271907"/>
            <a:ext cx="321469" cy="321469"/>
          </a:xfrm>
          <a:prstGeom prst="rect">
            <a:avLst/>
          </a:prstGeom>
          <a:solidFill>
            <a:srgbClr val="4ECDC4">
              <a:alpha val="15000"/>
            </a:srgbClr>
          </a:solidFill>
          <a:ln w="9144">
            <a:solidFill>
              <a:srgbClr val="4ECDC4"/>
            </a:solidFill>
            <a:prstDash val="solid"/>
          </a:ln>
        </p:spPr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217" y="4361204"/>
            <a:ext cx="160734" cy="142875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4943475" y="4271907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Bateria: Autonomia de 4-5 Horas</a:t>
            </a:r>
            <a:endParaRPr lang="en-US" sz="784" dirty="0"/>
          </a:p>
        </p:txBody>
      </p:sp>
      <p:sp>
        <p:nvSpPr>
          <p:cNvPr id="25" name="Text 16"/>
          <p:cNvSpPr/>
          <p:nvPr/>
        </p:nvSpPr>
        <p:spPr>
          <a:xfrm>
            <a:off x="4943475" y="4471932"/>
            <a:ext cx="377190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Bateria de alta capacidade oferece uso contínuo prolongado. Carregamento completo em aproximadamente 2 horas.</a:t>
            </a:r>
            <a:endParaRPr lang="en-US" sz="727" dirty="0"/>
          </a:p>
        </p:txBody>
      </p:sp>
      <p:sp>
        <p:nvSpPr>
          <p:cNvPr id="26" name="Text 17"/>
          <p:cNvSpPr/>
          <p:nvPr/>
        </p:nvSpPr>
        <p:spPr>
          <a:xfrm>
            <a:off x="7198109" y="4882753"/>
            <a:ext cx="151726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>
                    <a:alpha val="60000"/>
                  </a:srgbClr>
                </a:solidFill>
              </a:rPr>
              <a:t>UNITREE-G1-EDU / HARDWARE-SPEC-v2.0</a:t>
            </a:r>
            <a:endParaRPr lang="en-US" sz="56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821531"/>
            <a:ext cx="2714625" cy="39290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100513" y="527298"/>
            <a:ext cx="4614863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Primeiros Passos —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Ligando Seu G1</a:t>
            </a:r>
            <a:endParaRPr lang="en-US" sz="1808" dirty="0"/>
          </a:p>
        </p:txBody>
      </p:sp>
      <p:sp>
        <p:nvSpPr>
          <p:cNvPr id="5" name="Text 1"/>
          <p:cNvSpPr/>
          <p:nvPr/>
        </p:nvSpPr>
        <p:spPr>
          <a:xfrm>
            <a:off x="4100513" y="1201657"/>
            <a:ext cx="4614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PROCEDIMENTO DE INICIALIZAÇÃO</a:t>
            </a:r>
            <a:endParaRPr lang="en-US" sz="621" dirty="0"/>
          </a:p>
        </p:txBody>
      </p:sp>
      <p:sp>
        <p:nvSpPr>
          <p:cNvPr id="6" name="Shape 2"/>
          <p:cNvSpPr/>
          <p:nvPr/>
        </p:nvSpPr>
        <p:spPr>
          <a:xfrm>
            <a:off x="4100513" y="1508838"/>
            <a:ext cx="357188" cy="35718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7" name="Text 3"/>
          <p:cNvSpPr/>
          <p:nvPr/>
        </p:nvSpPr>
        <p:spPr>
          <a:xfrm>
            <a:off x="4100513" y="1508838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A2332"/>
                </a:solidFill>
              </a:rPr>
              <a:t>1</a:t>
            </a:r>
            <a:endParaRPr lang="en-US" sz="1193" dirty="0"/>
          </a:p>
        </p:txBody>
      </p:sp>
      <p:sp>
        <p:nvSpPr>
          <p:cNvPr id="8" name="Text 4"/>
          <p:cNvSpPr/>
          <p:nvPr/>
        </p:nvSpPr>
        <p:spPr>
          <a:xfrm>
            <a:off x="4564856" y="1537413"/>
            <a:ext cx="4150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Inserir a Bateria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4564856" y="1737438"/>
            <a:ext cx="4150519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Abra o compartimento lateral e insira a bateria carregada com cuidado. Você ouvirá um "clique" quando estiver bem encaixada.</a:t>
            </a:r>
            <a:endParaRPr lang="en-US" sz="727" dirty="0"/>
          </a:p>
        </p:txBody>
      </p:sp>
      <p:sp>
        <p:nvSpPr>
          <p:cNvPr id="10" name="Shape 6"/>
          <p:cNvSpPr/>
          <p:nvPr/>
        </p:nvSpPr>
        <p:spPr>
          <a:xfrm>
            <a:off x="4100513" y="2131740"/>
            <a:ext cx="357188" cy="35718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1" name="Text 7"/>
          <p:cNvSpPr/>
          <p:nvPr/>
        </p:nvSpPr>
        <p:spPr>
          <a:xfrm>
            <a:off x="4100513" y="2131740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A2332"/>
                </a:solidFill>
              </a:rPr>
              <a:t>2</a:t>
            </a:r>
            <a:endParaRPr lang="en-US" sz="1193" dirty="0"/>
          </a:p>
        </p:txBody>
      </p:sp>
      <p:sp>
        <p:nvSpPr>
          <p:cNvPr id="12" name="Text 8"/>
          <p:cNvSpPr/>
          <p:nvPr/>
        </p:nvSpPr>
        <p:spPr>
          <a:xfrm>
            <a:off x="4564856" y="2160315"/>
            <a:ext cx="4150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Pressionar o Botão de Energia</a:t>
            </a:r>
            <a:endParaRPr lang="en-US" sz="784" dirty="0"/>
          </a:p>
        </p:txBody>
      </p:sp>
      <p:sp>
        <p:nvSpPr>
          <p:cNvPr id="13" name="Text 9"/>
          <p:cNvSpPr/>
          <p:nvPr/>
        </p:nvSpPr>
        <p:spPr>
          <a:xfrm>
            <a:off x="4564856" y="2360340"/>
            <a:ext cx="4150519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Localize o botão na parte traseira. Pressione brevemente uma vez, depois mantenha pressionado por mais de 2 segundos.</a:t>
            </a:r>
            <a:endParaRPr lang="en-US" sz="727" dirty="0"/>
          </a:p>
        </p:txBody>
      </p:sp>
      <p:sp>
        <p:nvSpPr>
          <p:cNvPr id="14" name="Shape 10"/>
          <p:cNvSpPr/>
          <p:nvPr/>
        </p:nvSpPr>
        <p:spPr>
          <a:xfrm>
            <a:off x="4100513" y="2754641"/>
            <a:ext cx="357188" cy="35718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5" name="Text 11"/>
          <p:cNvSpPr/>
          <p:nvPr/>
        </p:nvSpPr>
        <p:spPr>
          <a:xfrm>
            <a:off x="4100513" y="2754641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A2332"/>
                </a:solidFill>
              </a:rPr>
              <a:t>3</a:t>
            </a:r>
            <a:endParaRPr lang="en-US" sz="1193" dirty="0"/>
          </a:p>
        </p:txBody>
      </p:sp>
      <p:sp>
        <p:nvSpPr>
          <p:cNvPr id="16" name="Text 12"/>
          <p:cNvSpPr/>
          <p:nvPr/>
        </p:nvSpPr>
        <p:spPr>
          <a:xfrm>
            <a:off x="4564856" y="2783216"/>
            <a:ext cx="4150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Aguardar Inicialização</a:t>
            </a:r>
            <a:endParaRPr lang="en-US" sz="784" dirty="0"/>
          </a:p>
        </p:txBody>
      </p:sp>
      <p:sp>
        <p:nvSpPr>
          <p:cNvPr id="17" name="Text 13"/>
          <p:cNvSpPr/>
          <p:nvPr/>
        </p:nvSpPr>
        <p:spPr>
          <a:xfrm>
            <a:off x="4564856" y="2983241"/>
            <a:ext cx="4150519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O processo leva aproximadamente 1 minuto. Você ouvirá sons de calibração e verá luzes piscando.</a:t>
            </a:r>
            <a:endParaRPr lang="en-US" sz="727" dirty="0"/>
          </a:p>
        </p:txBody>
      </p:sp>
      <p:sp>
        <p:nvSpPr>
          <p:cNvPr id="18" name="Shape 14"/>
          <p:cNvSpPr/>
          <p:nvPr/>
        </p:nvSpPr>
        <p:spPr>
          <a:xfrm>
            <a:off x="4100513" y="3377543"/>
            <a:ext cx="357188" cy="35718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9" name="Text 15"/>
          <p:cNvSpPr/>
          <p:nvPr/>
        </p:nvSpPr>
        <p:spPr>
          <a:xfrm>
            <a:off x="4100513" y="3377543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A2332"/>
                </a:solidFill>
              </a:rPr>
              <a:t>4</a:t>
            </a:r>
            <a:endParaRPr lang="en-US" sz="1193" dirty="0"/>
          </a:p>
        </p:txBody>
      </p:sp>
      <p:sp>
        <p:nvSpPr>
          <p:cNvPr id="20" name="Text 16"/>
          <p:cNvSpPr/>
          <p:nvPr/>
        </p:nvSpPr>
        <p:spPr>
          <a:xfrm>
            <a:off x="4564856" y="3406118"/>
            <a:ext cx="4150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Verificar Modo de Amortecimento</a:t>
            </a:r>
            <a:endParaRPr lang="en-US" sz="784" dirty="0"/>
          </a:p>
        </p:txBody>
      </p:sp>
      <p:sp>
        <p:nvSpPr>
          <p:cNvPr id="21" name="Text 17"/>
          <p:cNvSpPr/>
          <p:nvPr/>
        </p:nvSpPr>
        <p:spPr>
          <a:xfrm>
            <a:off x="4564856" y="3606143"/>
            <a:ext cx="4150519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Quando pronto, o robô entrará no modo de amortecimento — um estado seguro onde não se move ativamente.</a:t>
            </a:r>
            <a:endParaRPr lang="en-US" sz="727" dirty="0"/>
          </a:p>
        </p:txBody>
      </p:sp>
      <p:sp>
        <p:nvSpPr>
          <p:cNvPr id="22" name="Shape 18"/>
          <p:cNvSpPr/>
          <p:nvPr/>
        </p:nvSpPr>
        <p:spPr>
          <a:xfrm>
            <a:off x="4100513" y="4000444"/>
            <a:ext cx="357188" cy="35718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3" name="Text 19"/>
          <p:cNvSpPr/>
          <p:nvPr/>
        </p:nvSpPr>
        <p:spPr>
          <a:xfrm>
            <a:off x="4100513" y="4000444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1A2332"/>
                </a:solidFill>
              </a:rPr>
              <a:t>5</a:t>
            </a:r>
            <a:endParaRPr lang="en-US" sz="1193" dirty="0"/>
          </a:p>
        </p:txBody>
      </p:sp>
      <p:sp>
        <p:nvSpPr>
          <p:cNvPr id="24" name="Text 20"/>
          <p:cNvSpPr/>
          <p:nvPr/>
        </p:nvSpPr>
        <p:spPr>
          <a:xfrm>
            <a:off x="4564856" y="4029019"/>
            <a:ext cx="41505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Pronto para Usar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4564856" y="4229044"/>
            <a:ext cx="4150519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Seu G1 está pronto! Use o controle remoto ou aplicativo para ativar os modos de operação.</a:t>
            </a:r>
            <a:endParaRPr lang="en-US" sz="727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3" y="4780508"/>
            <a:ext cx="142875" cy="14287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4329113" y="4766221"/>
            <a:ext cx="4386263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Dica de Segurança: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 Sempre ligue o robô em um espaço aberto, longe de crianças pequenas e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animais de estimação.</a:t>
            </a:r>
            <a:endParaRPr lang="en-US" sz="63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Modos de Operação — Entendendo os Estados do Robô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794379"/>
            <a:ext cx="82867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OS TRÊS MODOS PRINCIPAIS</a:t>
            </a:r>
            <a:endParaRPr lang="en-US" sz="621" dirty="0"/>
          </a:p>
        </p:txBody>
      </p:sp>
      <p:sp>
        <p:nvSpPr>
          <p:cNvPr id="5" name="Shape 2"/>
          <p:cNvSpPr/>
          <p:nvPr/>
        </p:nvSpPr>
        <p:spPr>
          <a:xfrm>
            <a:off x="428625" y="1208717"/>
            <a:ext cx="2619356" cy="3934783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09" y="1601623"/>
            <a:ext cx="357188" cy="3571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63470" y="2280279"/>
            <a:ext cx="134966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0D9FF"/>
                </a:solidFill>
              </a:rPr>
              <a:t>Amortecimento</a:t>
            </a:r>
            <a:endParaRPr lang="en-US" sz="1193" dirty="0"/>
          </a:p>
        </p:txBody>
      </p:sp>
      <p:sp>
        <p:nvSpPr>
          <p:cNvPr id="8" name="Text 4"/>
          <p:cNvSpPr/>
          <p:nvPr/>
        </p:nvSpPr>
        <p:spPr>
          <a:xfrm>
            <a:off x="1407235" y="2594604"/>
            <a:ext cx="66213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4ECDC4"/>
                </a:solidFill>
              </a:rPr>
              <a:t>MODO SEGURO</a:t>
            </a:r>
            <a:endParaRPr lang="en-US" sz="568" dirty="0"/>
          </a:p>
        </p:txBody>
      </p:sp>
      <p:sp>
        <p:nvSpPr>
          <p:cNvPr id="9" name="Text 5"/>
          <p:cNvSpPr/>
          <p:nvPr/>
        </p:nvSpPr>
        <p:spPr>
          <a:xfrm>
            <a:off x="607219" y="2855351"/>
            <a:ext cx="226216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O robô fica em estado passivo, sem resistência ativa. Pode ser movido manualmente com facilidade. Este é o estado mais seguro.</a:t>
            </a:r>
            <a:endParaRPr lang="en-US" sz="780" dirty="0"/>
          </a:p>
        </p:txBody>
      </p:sp>
      <p:sp>
        <p:nvSpPr>
          <p:cNvPr id="10" name="Text 6"/>
          <p:cNvSpPr/>
          <p:nvPr/>
        </p:nvSpPr>
        <p:spPr>
          <a:xfrm>
            <a:off x="607219" y="3798326"/>
            <a:ext cx="226216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FF6B35"/>
                </a:solidFill>
              </a:rPr>
              <a:t>Quando Usar</a:t>
            </a:r>
            <a:endParaRPr lang="en-US" sz="568" dirty="0"/>
          </a:p>
        </p:txBody>
      </p:sp>
      <p:sp>
        <p:nvSpPr>
          <p:cNvPr id="11" name="Text 7"/>
          <p:cNvSpPr/>
          <p:nvPr/>
        </p:nvSpPr>
        <p:spPr>
          <a:xfrm>
            <a:off x="615925" y="3978706"/>
            <a:ext cx="22447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Transporte, armazenamento ou quando o robô não</a:t>
            </a:r>
            <a:endParaRPr lang="en-US" sz="674" dirty="0"/>
          </a:p>
        </p:txBody>
      </p:sp>
      <p:sp>
        <p:nvSpPr>
          <p:cNvPr id="12" name="Text 8"/>
          <p:cNvSpPr/>
          <p:nvPr/>
        </p:nvSpPr>
        <p:spPr>
          <a:xfrm>
            <a:off x="637524" y="4118009"/>
            <a:ext cx="220155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estiver em uso. Sempre retorne a este modo antes</a:t>
            </a:r>
            <a:endParaRPr lang="en-US" sz="674" dirty="0"/>
          </a:p>
        </p:txBody>
      </p:sp>
      <p:sp>
        <p:nvSpPr>
          <p:cNvPr id="13" name="Text 9"/>
          <p:cNvSpPr/>
          <p:nvPr/>
        </p:nvSpPr>
        <p:spPr>
          <a:xfrm>
            <a:off x="1491732" y="4257312"/>
            <a:ext cx="49314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de desligar.</a:t>
            </a:r>
            <a:endParaRPr lang="en-US" sz="674" dirty="0"/>
          </a:p>
        </p:txBody>
      </p:sp>
      <p:sp>
        <p:nvSpPr>
          <p:cNvPr id="14" name="Shape 10"/>
          <p:cNvSpPr/>
          <p:nvPr/>
        </p:nvSpPr>
        <p:spPr>
          <a:xfrm>
            <a:off x="3262294" y="1208717"/>
            <a:ext cx="2619384" cy="3934783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78" y="1601623"/>
            <a:ext cx="357188" cy="3571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086337" y="2280279"/>
            <a:ext cx="9712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0D9FF"/>
                </a:solidFill>
              </a:rPr>
              <a:t>Preparação</a:t>
            </a:r>
            <a:endParaRPr lang="en-US" sz="1193" dirty="0"/>
          </a:p>
        </p:txBody>
      </p:sp>
      <p:sp>
        <p:nvSpPr>
          <p:cNvPr id="17" name="Text 12"/>
          <p:cNvSpPr/>
          <p:nvPr/>
        </p:nvSpPr>
        <p:spPr>
          <a:xfrm>
            <a:off x="4133273" y="2594604"/>
            <a:ext cx="87742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4ECDC4"/>
                </a:solidFill>
              </a:rPr>
              <a:t>PRONTO PARA AÇÃO</a:t>
            </a:r>
            <a:endParaRPr lang="en-US" sz="568" dirty="0"/>
          </a:p>
        </p:txBody>
      </p:sp>
      <p:sp>
        <p:nvSpPr>
          <p:cNvPr id="18" name="Text 13"/>
          <p:cNvSpPr/>
          <p:nvPr/>
        </p:nvSpPr>
        <p:spPr>
          <a:xfrm>
            <a:off x="3440888" y="2855351"/>
            <a:ext cx="226219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O robô está pronto para receber comandos, mas não está se movimentando. Mantém postura ativa e equilíbrio.</a:t>
            </a:r>
            <a:endParaRPr lang="en-US" sz="780" dirty="0"/>
          </a:p>
        </p:txBody>
      </p:sp>
      <p:sp>
        <p:nvSpPr>
          <p:cNvPr id="19" name="Text 14"/>
          <p:cNvSpPr/>
          <p:nvPr/>
        </p:nvSpPr>
        <p:spPr>
          <a:xfrm>
            <a:off x="3440888" y="3626876"/>
            <a:ext cx="226219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FF6B35"/>
                </a:solidFill>
              </a:rPr>
              <a:t>Quando Usar</a:t>
            </a:r>
            <a:endParaRPr lang="en-US" sz="568" dirty="0"/>
          </a:p>
        </p:txBody>
      </p:sp>
      <p:sp>
        <p:nvSpPr>
          <p:cNvPr id="20" name="Text 15"/>
          <p:cNvSpPr/>
          <p:nvPr/>
        </p:nvSpPr>
        <p:spPr>
          <a:xfrm>
            <a:off x="3483499" y="3807256"/>
            <a:ext cx="217694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Antes de iniciar uma tarefa ou movimento. Estado</a:t>
            </a:r>
            <a:endParaRPr lang="en-US" sz="674" dirty="0"/>
          </a:p>
        </p:txBody>
      </p:sp>
      <p:sp>
        <p:nvSpPr>
          <p:cNvPr id="21" name="Text 16"/>
          <p:cNvSpPr/>
          <p:nvPr/>
        </p:nvSpPr>
        <p:spPr>
          <a:xfrm>
            <a:off x="3496726" y="3946559"/>
            <a:ext cx="215049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intermediário entre amortecimento e movimento</a:t>
            </a:r>
            <a:endParaRPr lang="en-US" sz="674" dirty="0"/>
          </a:p>
        </p:txBody>
      </p:sp>
      <p:sp>
        <p:nvSpPr>
          <p:cNvPr id="22" name="Text 17"/>
          <p:cNvSpPr/>
          <p:nvPr/>
        </p:nvSpPr>
        <p:spPr>
          <a:xfrm>
            <a:off x="4453040" y="4085862"/>
            <a:ext cx="2378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ativo.</a:t>
            </a:r>
            <a:endParaRPr lang="en-US" sz="674" dirty="0"/>
          </a:p>
        </p:txBody>
      </p:sp>
      <p:sp>
        <p:nvSpPr>
          <p:cNvPr id="23" name="Shape 18"/>
          <p:cNvSpPr/>
          <p:nvPr/>
        </p:nvSpPr>
        <p:spPr>
          <a:xfrm>
            <a:off x="6095991" y="1208717"/>
            <a:ext cx="2619356" cy="3934783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99" y="1601623"/>
            <a:ext cx="312539" cy="35718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917103" y="2280279"/>
            <a:ext cx="97710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0D9FF"/>
                </a:solidFill>
              </a:rPr>
              <a:t>Movimento</a:t>
            </a:r>
            <a:endParaRPr lang="en-US" sz="1193" dirty="0"/>
          </a:p>
        </p:txBody>
      </p:sp>
      <p:sp>
        <p:nvSpPr>
          <p:cNvPr id="26" name="Text 20"/>
          <p:cNvSpPr/>
          <p:nvPr/>
        </p:nvSpPr>
        <p:spPr>
          <a:xfrm>
            <a:off x="6892184" y="2594604"/>
            <a:ext cx="1026942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4ECDC4"/>
                </a:solidFill>
              </a:rPr>
              <a:t>ATIVO E RESPONDENDO</a:t>
            </a:r>
            <a:endParaRPr lang="en-US" sz="568" dirty="0"/>
          </a:p>
        </p:txBody>
      </p:sp>
      <p:sp>
        <p:nvSpPr>
          <p:cNvPr id="27" name="Text 21"/>
          <p:cNvSpPr/>
          <p:nvPr/>
        </p:nvSpPr>
        <p:spPr>
          <a:xfrm>
            <a:off x="6274584" y="2855351"/>
            <a:ext cx="226216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O robô está ativo e respondendo aos seus comandos. Pode caminhar, manipular objetos e executar tarefas programadas.</a:t>
            </a:r>
            <a:endParaRPr lang="en-US" sz="780" dirty="0"/>
          </a:p>
        </p:txBody>
      </p:sp>
      <p:sp>
        <p:nvSpPr>
          <p:cNvPr id="28" name="Text 22"/>
          <p:cNvSpPr/>
          <p:nvPr/>
        </p:nvSpPr>
        <p:spPr>
          <a:xfrm>
            <a:off x="6274584" y="3626876"/>
            <a:ext cx="226216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spc="1" kern="0" dirty="0">
                <a:solidFill>
                  <a:srgbClr val="FF6B35"/>
                </a:solidFill>
              </a:rPr>
              <a:t>Quando Usar</a:t>
            </a:r>
            <a:endParaRPr lang="en-US" sz="568" dirty="0"/>
          </a:p>
        </p:txBody>
      </p:sp>
      <p:sp>
        <p:nvSpPr>
          <p:cNvPr id="29" name="Text 23"/>
          <p:cNvSpPr/>
          <p:nvPr/>
        </p:nvSpPr>
        <p:spPr>
          <a:xfrm>
            <a:off x="6298667" y="3807256"/>
            <a:ext cx="221400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Durante operação ativa. O robô executa comandos</a:t>
            </a:r>
            <a:endParaRPr lang="en-US" sz="674" dirty="0"/>
          </a:p>
        </p:txBody>
      </p:sp>
      <p:sp>
        <p:nvSpPr>
          <p:cNvPr id="30" name="Text 24"/>
          <p:cNvSpPr/>
          <p:nvPr/>
        </p:nvSpPr>
        <p:spPr>
          <a:xfrm>
            <a:off x="6365109" y="3946559"/>
            <a:ext cx="208111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de movimento, manipulação e navegação neste</a:t>
            </a:r>
            <a:endParaRPr lang="en-US" sz="674" dirty="0"/>
          </a:p>
        </p:txBody>
      </p:sp>
      <p:sp>
        <p:nvSpPr>
          <p:cNvPr id="31" name="Text 25"/>
          <p:cNvSpPr/>
          <p:nvPr/>
        </p:nvSpPr>
        <p:spPr>
          <a:xfrm>
            <a:off x="7265054" y="4085862"/>
            <a:ext cx="28122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modo.</a:t>
            </a:r>
            <a:endParaRPr lang="en-US" sz="674" dirty="0"/>
          </a:p>
        </p:txBody>
      </p:sp>
      <p:sp>
        <p:nvSpPr>
          <p:cNvPr id="32" name="Text 26"/>
          <p:cNvSpPr/>
          <p:nvPr/>
        </p:nvSpPr>
        <p:spPr>
          <a:xfrm>
            <a:off x="428625" y="4664869"/>
            <a:ext cx="8286750" cy="264319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Alternar entre modos é simples e seguro</a:t>
            </a:r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usando o controle remoto ou aplicativo móvel. O robô sempre confirma a mudança de modo.</a:t>
            </a:r>
            <a:endParaRPr lang="en-US" sz="6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Usando o Controle Remoto —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Seus Primeiros Comandos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71500" y="1102984"/>
            <a:ext cx="800100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COMANDOS ESSENCIAIS</a:t>
            </a:r>
            <a:endParaRPr lang="en-US" sz="621" dirty="0"/>
          </a:p>
        </p:txBody>
      </p:sp>
      <p:sp>
        <p:nvSpPr>
          <p:cNvPr id="5" name="Shape 2"/>
          <p:cNvSpPr/>
          <p:nvPr/>
        </p:nvSpPr>
        <p:spPr>
          <a:xfrm>
            <a:off x="571500" y="1481603"/>
            <a:ext cx="1000125" cy="392906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71500" y="1481603"/>
            <a:ext cx="1000125" cy="3929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L1 + UP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1700213" y="1603046"/>
            <a:ext cx="27646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Ajuda o robô a ficar em pé (quando suspenso)</a:t>
            </a:r>
            <a:endParaRPr lang="en-US" sz="780" dirty="0"/>
          </a:p>
        </p:txBody>
      </p:sp>
      <p:sp>
        <p:nvSpPr>
          <p:cNvPr id="8" name="Shape 5"/>
          <p:cNvSpPr/>
          <p:nvPr/>
        </p:nvSpPr>
        <p:spPr>
          <a:xfrm>
            <a:off x="571500" y="2003096"/>
            <a:ext cx="1000125" cy="392906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1500" y="2003096"/>
            <a:ext cx="1000125" cy="3929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L1 + DOWN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1700213" y="2124540"/>
            <a:ext cx="27646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Faz o robô sentar com segurança</a:t>
            </a:r>
            <a:endParaRPr lang="en-US" sz="780" dirty="0"/>
          </a:p>
        </p:txBody>
      </p:sp>
      <p:sp>
        <p:nvSpPr>
          <p:cNvPr id="11" name="Shape 8"/>
          <p:cNvSpPr/>
          <p:nvPr/>
        </p:nvSpPr>
        <p:spPr>
          <a:xfrm>
            <a:off x="571500" y="2524590"/>
            <a:ext cx="1000125" cy="392906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1500" y="2524590"/>
            <a:ext cx="1000125" cy="3929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L1 + A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1700213" y="2646034"/>
            <a:ext cx="27646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Entra em modo de amortecimento (seguro)</a:t>
            </a:r>
            <a:endParaRPr lang="en-US" sz="780" dirty="0"/>
          </a:p>
        </p:txBody>
      </p:sp>
      <p:sp>
        <p:nvSpPr>
          <p:cNvPr id="14" name="Shape 11"/>
          <p:cNvSpPr/>
          <p:nvPr/>
        </p:nvSpPr>
        <p:spPr>
          <a:xfrm>
            <a:off x="571500" y="3046084"/>
            <a:ext cx="1000125" cy="392906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71500" y="3046084"/>
            <a:ext cx="1000125" cy="3929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START</a:t>
            </a:r>
            <a:endParaRPr lang="en-US" sz="683" dirty="0"/>
          </a:p>
        </p:txBody>
      </p:sp>
      <p:sp>
        <p:nvSpPr>
          <p:cNvPr id="16" name="Text 13"/>
          <p:cNvSpPr/>
          <p:nvPr/>
        </p:nvSpPr>
        <p:spPr>
          <a:xfrm>
            <a:off x="1700213" y="3167528"/>
            <a:ext cx="27646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Alterna entre ficar em pé e sentar</a:t>
            </a:r>
            <a:endParaRPr lang="en-US" sz="780" dirty="0"/>
          </a:p>
        </p:txBody>
      </p:sp>
      <p:sp>
        <p:nvSpPr>
          <p:cNvPr id="17" name="Shape 14"/>
          <p:cNvSpPr/>
          <p:nvPr/>
        </p:nvSpPr>
        <p:spPr>
          <a:xfrm>
            <a:off x="4679156" y="1481603"/>
            <a:ext cx="1000125" cy="392906"/>
          </a:xfrm>
          <a:prstGeom prst="rect">
            <a:avLst/>
          </a:prstGeom>
          <a:solidFill>
            <a:srgbClr val="4ECDC4">
              <a:alpha val="10000"/>
            </a:srgbClr>
          </a:solidFill>
          <a:ln w="18288">
            <a:solidFill>
              <a:srgbClr val="4ECDC4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4793875" y="1570899"/>
            <a:ext cx="214313" cy="214313"/>
          </a:xfrm>
          <a:prstGeom prst="rect">
            <a:avLst/>
          </a:prstGeom>
          <a:solidFill>
            <a:srgbClr val="4ECDC4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025" y="1628049"/>
            <a:ext cx="100013" cy="100013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5065337" y="1608404"/>
            <a:ext cx="49919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ESQUERDO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5807869" y="1603046"/>
            <a:ext cx="27646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Controla movimento para frente/trás e lateral</a:t>
            </a:r>
            <a:endParaRPr lang="en-US" sz="780" dirty="0"/>
          </a:p>
        </p:txBody>
      </p:sp>
      <p:sp>
        <p:nvSpPr>
          <p:cNvPr id="22" name="Shape 18"/>
          <p:cNvSpPr/>
          <p:nvPr/>
        </p:nvSpPr>
        <p:spPr>
          <a:xfrm>
            <a:off x="4679156" y="2003096"/>
            <a:ext cx="1000125" cy="392906"/>
          </a:xfrm>
          <a:prstGeom prst="rect">
            <a:avLst/>
          </a:prstGeom>
          <a:solidFill>
            <a:srgbClr val="4ECDC4">
              <a:alpha val="10000"/>
            </a:srgbClr>
          </a:solidFill>
          <a:ln w="18288">
            <a:solidFill>
              <a:srgbClr val="4ECDC4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4856801" y="2092393"/>
            <a:ext cx="214313" cy="214313"/>
          </a:xfrm>
          <a:prstGeom prst="rect">
            <a:avLst/>
          </a:prstGeom>
          <a:solidFill>
            <a:srgbClr val="4ECDC4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951" y="2149543"/>
            <a:ext cx="100013" cy="100013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5128264" y="2129898"/>
            <a:ext cx="37334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DIREITO</a:t>
            </a:r>
            <a:endParaRPr lang="en-US" sz="634" dirty="0"/>
          </a:p>
        </p:txBody>
      </p:sp>
      <p:sp>
        <p:nvSpPr>
          <p:cNvPr id="26" name="Text 21"/>
          <p:cNvSpPr/>
          <p:nvPr/>
        </p:nvSpPr>
        <p:spPr>
          <a:xfrm>
            <a:off x="5807869" y="2124540"/>
            <a:ext cx="27646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Controla rotação (giro esquerda/direita)</a:t>
            </a:r>
            <a:endParaRPr lang="en-US" sz="780" dirty="0"/>
          </a:p>
        </p:txBody>
      </p:sp>
      <p:sp>
        <p:nvSpPr>
          <p:cNvPr id="27" name="Shape 22"/>
          <p:cNvSpPr/>
          <p:nvPr/>
        </p:nvSpPr>
        <p:spPr>
          <a:xfrm>
            <a:off x="4679156" y="2524590"/>
            <a:ext cx="1000125" cy="392906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28" name="Text 23"/>
          <p:cNvSpPr/>
          <p:nvPr/>
        </p:nvSpPr>
        <p:spPr>
          <a:xfrm>
            <a:off x="4679156" y="2524590"/>
            <a:ext cx="1000125" cy="3929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R1 + X</a:t>
            </a:r>
            <a:endParaRPr lang="en-US" sz="683" dirty="0"/>
          </a:p>
        </p:txBody>
      </p:sp>
      <p:sp>
        <p:nvSpPr>
          <p:cNvPr id="29" name="Text 24"/>
          <p:cNvSpPr/>
          <p:nvPr/>
        </p:nvSpPr>
        <p:spPr>
          <a:xfrm>
            <a:off x="5807869" y="2646034"/>
            <a:ext cx="27646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Ativa modo com cintura de 1 grau de liberdade</a:t>
            </a:r>
            <a:endParaRPr lang="en-US" sz="780" dirty="0"/>
          </a:p>
        </p:txBody>
      </p:sp>
      <p:sp>
        <p:nvSpPr>
          <p:cNvPr id="30" name="Shape 25"/>
          <p:cNvSpPr/>
          <p:nvPr/>
        </p:nvSpPr>
        <p:spPr>
          <a:xfrm>
            <a:off x="4679156" y="3046084"/>
            <a:ext cx="1000125" cy="392906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4679156" y="3046084"/>
            <a:ext cx="1000125" cy="3929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00D9FF"/>
                </a:solidFill>
              </a:rPr>
              <a:t>R1 + Y</a:t>
            </a:r>
            <a:endParaRPr lang="en-US" sz="683" dirty="0"/>
          </a:p>
        </p:txBody>
      </p:sp>
      <p:sp>
        <p:nvSpPr>
          <p:cNvPr id="32" name="Text 27"/>
          <p:cNvSpPr/>
          <p:nvPr/>
        </p:nvSpPr>
        <p:spPr>
          <a:xfrm>
            <a:off x="5807869" y="3167528"/>
            <a:ext cx="27646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Ativa modo com cintura de 3 graus de liberdade</a:t>
            </a:r>
            <a:endParaRPr lang="en-US" sz="780" dirty="0"/>
          </a:p>
        </p:txBody>
      </p:sp>
      <p:pic>
        <p:nvPicPr>
          <p:cNvPr id="3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67628"/>
            <a:ext cx="128588" cy="17145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807244" y="3953340"/>
            <a:ext cx="77652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Dica Prática</a:t>
            </a:r>
            <a:endParaRPr lang="en-US" sz="784" dirty="0"/>
          </a:p>
        </p:txBody>
      </p:sp>
      <p:sp>
        <p:nvSpPr>
          <p:cNvPr id="35" name="Text 29"/>
          <p:cNvSpPr/>
          <p:nvPr/>
        </p:nvSpPr>
        <p:spPr>
          <a:xfrm>
            <a:off x="807244" y="4167653"/>
            <a:ext cx="776525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Comece em um espaço aberto. Pratique apenas os movimentos básicos (para frente, para trás, girar) antes de tentar movimentos mais complexos. Sempre mantenha o controle remoto com bateria carregada.</a:t>
            </a:r>
            <a:endParaRPr lang="en-US" sz="72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38" y="684014"/>
            <a:ext cx="3000375" cy="4000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057" y="4770239"/>
            <a:ext cx="1163566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G1 EM MOVIMENTO DINÂMICO</a:t>
            </a:r>
            <a:endParaRPr lang="en-US" sz="568" dirty="0"/>
          </a:p>
        </p:txBody>
      </p:sp>
      <p:sp>
        <p:nvSpPr>
          <p:cNvPr id="5" name="Text 1"/>
          <p:cNvSpPr/>
          <p:nvPr/>
        </p:nvSpPr>
        <p:spPr>
          <a:xfrm>
            <a:off x="4230523" y="1518800"/>
            <a:ext cx="4484824" cy="582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Caminhando com Seu G1 —</a:t>
            </a:r>
            <a:pPr algn="l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
</a:t>
            </a:r>
            <a:pPr algn="l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00D9FF"/>
                </a:solidFill>
              </a:rPr>
              <a:t>Primeiros Passos Literais</a:t>
            </a:r>
            <a:endParaRPr lang="en-US" sz="1705" dirty="0"/>
          </a:p>
        </p:txBody>
      </p:sp>
      <p:sp>
        <p:nvSpPr>
          <p:cNvPr id="6" name="Text 2"/>
          <p:cNvSpPr/>
          <p:nvPr/>
        </p:nvSpPr>
        <p:spPr>
          <a:xfrm>
            <a:off x="4230523" y="2158836"/>
            <a:ext cx="448482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SEQUÊNCIA PRÁTICA DE MOVIMENTO</a:t>
            </a:r>
            <a:endParaRPr lang="en-US" sz="621" dirty="0"/>
          </a:p>
        </p:txBody>
      </p:sp>
      <p:sp>
        <p:nvSpPr>
          <p:cNvPr id="7" name="Shape 3"/>
          <p:cNvSpPr/>
          <p:nvPr/>
        </p:nvSpPr>
        <p:spPr>
          <a:xfrm>
            <a:off x="4230523" y="2444586"/>
            <a:ext cx="228600" cy="22860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" name="Text 4"/>
          <p:cNvSpPr/>
          <p:nvPr/>
        </p:nvSpPr>
        <p:spPr>
          <a:xfrm>
            <a:off x="4230523" y="2444586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A2332"/>
                </a:solidFill>
              </a:rPr>
              <a:t>1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4530561" y="2444586"/>
            <a:ext cx="1716035" cy="144298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Robô em pé, espaço livre de obstáculos</a:t>
            </a:r>
            <a:endParaRPr lang="en-US" sz="674" dirty="0"/>
          </a:p>
        </p:txBody>
      </p:sp>
      <p:sp>
        <p:nvSpPr>
          <p:cNvPr id="10" name="Shape 6"/>
          <p:cNvSpPr/>
          <p:nvPr/>
        </p:nvSpPr>
        <p:spPr>
          <a:xfrm>
            <a:off x="6522941" y="2444586"/>
            <a:ext cx="228600" cy="22860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1" name="Text 7"/>
          <p:cNvSpPr/>
          <p:nvPr/>
        </p:nvSpPr>
        <p:spPr>
          <a:xfrm>
            <a:off x="6522941" y="2444586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A2332"/>
                </a:solidFill>
              </a:rPr>
              <a:t>2</a:t>
            </a:r>
            <a:endParaRPr lang="en-US" sz="784" dirty="0"/>
          </a:p>
        </p:txBody>
      </p:sp>
      <p:sp>
        <p:nvSpPr>
          <p:cNvPr id="12" name="Text 8"/>
          <p:cNvSpPr/>
          <p:nvPr/>
        </p:nvSpPr>
        <p:spPr>
          <a:xfrm>
            <a:off x="6822979" y="2444586"/>
            <a:ext cx="1892368" cy="274309"/>
          </a:xfrm>
          <a:prstGeom prst="rect">
            <a:avLst/>
          </a:prstGeom>
          <a:noFill/>
          <a:ln/>
        </p:spPr>
        <p:txBody>
          <a:bodyPr wrap="square" lIns="0" tIns="17018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Mova o joystick esquerdo lentamente para frente</a:t>
            </a:r>
            <a:endParaRPr lang="en-US" sz="674" dirty="0"/>
          </a:p>
        </p:txBody>
      </p:sp>
      <p:sp>
        <p:nvSpPr>
          <p:cNvPr id="13" name="Shape 9"/>
          <p:cNvSpPr/>
          <p:nvPr/>
        </p:nvSpPr>
        <p:spPr>
          <a:xfrm>
            <a:off x="4230523" y="2818907"/>
            <a:ext cx="228600" cy="22860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4" name="Text 10"/>
          <p:cNvSpPr/>
          <p:nvPr/>
        </p:nvSpPr>
        <p:spPr>
          <a:xfrm>
            <a:off x="4230523" y="2818907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A2332"/>
                </a:solidFill>
              </a:rPr>
              <a:t>3</a:t>
            </a:r>
            <a:endParaRPr lang="en-US" sz="784" dirty="0"/>
          </a:p>
        </p:txBody>
      </p:sp>
      <p:sp>
        <p:nvSpPr>
          <p:cNvPr id="15" name="Text 11"/>
          <p:cNvSpPr/>
          <p:nvPr/>
        </p:nvSpPr>
        <p:spPr>
          <a:xfrm>
            <a:off x="4530561" y="2818907"/>
            <a:ext cx="1587140" cy="144298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Observe o robô começar a caminhar</a:t>
            </a:r>
            <a:endParaRPr lang="en-US" sz="674" dirty="0"/>
          </a:p>
        </p:txBody>
      </p:sp>
      <p:sp>
        <p:nvSpPr>
          <p:cNvPr id="16" name="Shape 12"/>
          <p:cNvSpPr/>
          <p:nvPr/>
        </p:nvSpPr>
        <p:spPr>
          <a:xfrm>
            <a:off x="6522941" y="2818907"/>
            <a:ext cx="228600" cy="22860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7" name="Text 13"/>
          <p:cNvSpPr/>
          <p:nvPr/>
        </p:nvSpPr>
        <p:spPr>
          <a:xfrm>
            <a:off x="6522941" y="2818907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A2332"/>
                </a:solidFill>
              </a:rPr>
              <a:t>4</a:t>
            </a:r>
            <a:endParaRPr lang="en-US" sz="784" dirty="0"/>
          </a:p>
        </p:txBody>
      </p:sp>
      <p:sp>
        <p:nvSpPr>
          <p:cNvPr id="18" name="Text 14"/>
          <p:cNvSpPr/>
          <p:nvPr/>
        </p:nvSpPr>
        <p:spPr>
          <a:xfrm>
            <a:off x="6822979" y="2818907"/>
            <a:ext cx="1892368" cy="274309"/>
          </a:xfrm>
          <a:prstGeom prst="rect">
            <a:avLst/>
          </a:prstGeom>
          <a:noFill/>
          <a:ln/>
        </p:spPr>
        <p:txBody>
          <a:bodyPr wrap="square" lIns="0" tIns="17018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Pratique parar (retorne o joystick ao centro)</a:t>
            </a:r>
            <a:endParaRPr lang="en-US" sz="674" dirty="0"/>
          </a:p>
        </p:txBody>
      </p:sp>
      <p:sp>
        <p:nvSpPr>
          <p:cNvPr id="19" name="Shape 15"/>
          <p:cNvSpPr/>
          <p:nvPr/>
        </p:nvSpPr>
        <p:spPr>
          <a:xfrm>
            <a:off x="4230523" y="3193228"/>
            <a:ext cx="228600" cy="22860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0" name="Text 16"/>
          <p:cNvSpPr/>
          <p:nvPr/>
        </p:nvSpPr>
        <p:spPr>
          <a:xfrm>
            <a:off x="4230523" y="3193228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A2332"/>
                </a:solidFill>
              </a:rPr>
              <a:t>5</a:t>
            </a:r>
            <a:endParaRPr lang="en-US" sz="784" dirty="0"/>
          </a:p>
        </p:txBody>
      </p:sp>
      <p:sp>
        <p:nvSpPr>
          <p:cNvPr id="21" name="Text 17"/>
          <p:cNvSpPr/>
          <p:nvPr/>
        </p:nvSpPr>
        <p:spPr>
          <a:xfrm>
            <a:off x="4530561" y="3193228"/>
            <a:ext cx="1569504" cy="144298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Pratique girar (use o joystick direito)</a:t>
            </a:r>
            <a:endParaRPr lang="en-US" sz="674" dirty="0"/>
          </a:p>
        </p:txBody>
      </p:sp>
      <p:sp>
        <p:nvSpPr>
          <p:cNvPr id="22" name="Shape 18"/>
          <p:cNvSpPr/>
          <p:nvPr/>
        </p:nvSpPr>
        <p:spPr>
          <a:xfrm>
            <a:off x="6522941" y="3193228"/>
            <a:ext cx="228600" cy="22860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3" name="Text 19"/>
          <p:cNvSpPr/>
          <p:nvPr/>
        </p:nvSpPr>
        <p:spPr>
          <a:xfrm>
            <a:off x="6522941" y="3193228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A2332"/>
                </a:solidFill>
              </a:rPr>
              <a:t>6</a:t>
            </a:r>
            <a:endParaRPr lang="en-US" sz="784" dirty="0"/>
          </a:p>
        </p:txBody>
      </p:sp>
      <p:sp>
        <p:nvSpPr>
          <p:cNvPr id="24" name="Text 20"/>
          <p:cNvSpPr/>
          <p:nvPr/>
        </p:nvSpPr>
        <p:spPr>
          <a:xfrm>
            <a:off x="6822979" y="3193228"/>
            <a:ext cx="1892368" cy="274309"/>
          </a:xfrm>
          <a:prstGeom prst="rect">
            <a:avLst/>
          </a:prstGeom>
          <a:noFill/>
          <a:ln/>
        </p:spPr>
        <p:txBody>
          <a:bodyPr wrap="square" lIns="0" tIns="17018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Combine movimentos: caminhe em padrão quadrado</a:t>
            </a:r>
            <a:endParaRPr lang="en-US" sz="674" dirty="0"/>
          </a:p>
        </p:txBody>
      </p:sp>
      <p:sp>
        <p:nvSpPr>
          <p:cNvPr id="25" name="Shape 21"/>
          <p:cNvSpPr/>
          <p:nvPr/>
        </p:nvSpPr>
        <p:spPr>
          <a:xfrm>
            <a:off x="4230523" y="3624700"/>
            <a:ext cx="4484824" cy="428625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6" name="Shape 22"/>
          <p:cNvSpPr/>
          <p:nvPr/>
        </p:nvSpPr>
        <p:spPr>
          <a:xfrm>
            <a:off x="4230523" y="3624700"/>
            <a:ext cx="4484824" cy="1428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679" y="3796150"/>
            <a:ext cx="171450" cy="171450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4594854" y="3741874"/>
            <a:ext cx="4013336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Dica de Segurança: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Se algo parecer errado, pressione </a:t>
            </a:r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D9FF"/>
                </a:solidFill>
              </a:rPr>
              <a:t>L1 + A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 para entrar em modo 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de amortecimento imediatamente.</a:t>
            </a:r>
            <a:endParaRPr lang="en-US" sz="68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Manipulação — Usando os Braços do G1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794379"/>
            <a:ext cx="82867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CONTROLE INTELIGENTE COM SENSORES DE FORÇA</a:t>
            </a:r>
            <a:endParaRPr lang="en-US" sz="621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" y="1101561"/>
            <a:ext cx="3571875" cy="321468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443413" y="1196215"/>
            <a:ext cx="4557713" cy="942975"/>
          </a:xfrm>
          <a:prstGeom prst="rect">
            <a:avLst/>
          </a:prstGeom>
          <a:solidFill>
            <a:srgbClr val="00D9FF">
              <a:alpha val="8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4443413" y="1196215"/>
            <a:ext cx="21431" cy="942975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8" name="Text 4"/>
          <p:cNvSpPr/>
          <p:nvPr/>
        </p:nvSpPr>
        <p:spPr>
          <a:xfrm>
            <a:off x="4586288" y="1303372"/>
            <a:ext cx="42719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Braços Inteligentes com Sensores de Força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4586288" y="1539115"/>
            <a:ext cx="4271963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Os braços do G1 são equipados com sensores de força avançados que permitem manipulação delicada e precisa. Diferentemente de robôs industriais, o G1 pode "sentir" o que está pegando e ajustar sua força automaticamente — pode pegar um ovo sem quebrá-lo ou segurar uma garrafa sem derrubá-la.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4443413" y="2317784"/>
            <a:ext cx="45577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Tarefas Comuns com os Braços</a:t>
            </a:r>
            <a:endParaRPr lang="en-US" sz="885" dirty="0"/>
          </a:p>
        </p:txBody>
      </p:sp>
      <p:sp>
        <p:nvSpPr>
          <p:cNvPr id="11" name="Shape 7"/>
          <p:cNvSpPr/>
          <p:nvPr/>
        </p:nvSpPr>
        <p:spPr>
          <a:xfrm>
            <a:off x="4443413" y="2596390"/>
            <a:ext cx="2235994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8" y="2666042"/>
            <a:ext cx="14287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43450" y="2653540"/>
            <a:ext cx="97595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Pegar objetos do chão</a:t>
            </a:r>
            <a:endParaRPr lang="en-US" sz="674" dirty="0"/>
          </a:p>
        </p:txBody>
      </p:sp>
      <p:sp>
        <p:nvSpPr>
          <p:cNvPr id="14" name="Shape 9"/>
          <p:cNvSpPr/>
          <p:nvPr/>
        </p:nvSpPr>
        <p:spPr>
          <a:xfrm>
            <a:off x="6765131" y="2596390"/>
            <a:ext cx="2235994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56" y="2666042"/>
            <a:ext cx="142875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065169" y="2653540"/>
            <a:ext cx="110133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Colocar objetos em mesa</a:t>
            </a:r>
            <a:endParaRPr lang="en-US" sz="674" dirty="0"/>
          </a:p>
        </p:txBody>
      </p:sp>
      <p:sp>
        <p:nvSpPr>
          <p:cNvPr id="17" name="Shape 11"/>
          <p:cNvSpPr/>
          <p:nvPr/>
        </p:nvSpPr>
        <p:spPr>
          <a:xfrm>
            <a:off x="4443413" y="2878568"/>
            <a:ext cx="2235994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138" y="2948220"/>
            <a:ext cx="142875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743450" y="2935718"/>
            <a:ext cx="111453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Abrir portas (com prática)</a:t>
            </a:r>
            <a:endParaRPr lang="en-US" sz="674" dirty="0"/>
          </a:p>
        </p:txBody>
      </p:sp>
      <p:sp>
        <p:nvSpPr>
          <p:cNvPr id="20" name="Shape 13"/>
          <p:cNvSpPr/>
          <p:nvPr/>
        </p:nvSpPr>
        <p:spPr>
          <a:xfrm>
            <a:off x="6765131" y="2878568"/>
            <a:ext cx="2235994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856" y="2948220"/>
            <a:ext cx="142875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065169" y="2935718"/>
            <a:ext cx="106215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Acenar (interação social)</a:t>
            </a:r>
            <a:endParaRPr lang="en-US" sz="674" dirty="0"/>
          </a:p>
        </p:txBody>
      </p:sp>
      <p:sp>
        <p:nvSpPr>
          <p:cNvPr id="23" name="Shape 15"/>
          <p:cNvSpPr/>
          <p:nvPr/>
        </p:nvSpPr>
        <p:spPr>
          <a:xfrm>
            <a:off x="4443413" y="3160747"/>
            <a:ext cx="2235994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138" y="3230398"/>
            <a:ext cx="142875" cy="1143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4743450" y="3217897"/>
            <a:ext cx="107831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Apontar (indicar direção)</a:t>
            </a:r>
            <a:endParaRPr lang="en-US" sz="674" dirty="0"/>
          </a:p>
        </p:txBody>
      </p:sp>
      <p:sp>
        <p:nvSpPr>
          <p:cNvPr id="26" name="Shape 17"/>
          <p:cNvSpPr/>
          <p:nvPr/>
        </p:nvSpPr>
        <p:spPr>
          <a:xfrm>
            <a:off x="6765131" y="3160747"/>
            <a:ext cx="2235994" cy="19645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856" y="3230398"/>
            <a:ext cx="142875" cy="11430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7065169" y="3217897"/>
            <a:ext cx="10372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Manipular objetos leves</a:t>
            </a:r>
            <a:endParaRPr lang="en-US" sz="674" dirty="0"/>
          </a:p>
        </p:txBody>
      </p:sp>
      <p:sp>
        <p:nvSpPr>
          <p:cNvPr id="29" name="Shape 19"/>
          <p:cNvSpPr/>
          <p:nvPr/>
        </p:nvSpPr>
        <p:spPr>
          <a:xfrm>
            <a:off x="4443413" y="3678668"/>
            <a:ext cx="4557713" cy="542925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30" name="Shape 20"/>
          <p:cNvSpPr/>
          <p:nvPr/>
        </p:nvSpPr>
        <p:spPr>
          <a:xfrm>
            <a:off x="4443413" y="3678668"/>
            <a:ext cx="21431" cy="542925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1" name="Text 21"/>
          <p:cNvSpPr/>
          <p:nvPr/>
        </p:nvSpPr>
        <p:spPr>
          <a:xfrm>
            <a:off x="4550569" y="3764393"/>
            <a:ext cx="43434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Proteção Automática</a:t>
            </a:r>
            <a:endParaRPr lang="en-US" sz="683" dirty="0"/>
          </a:p>
        </p:txBody>
      </p:sp>
      <p:sp>
        <p:nvSpPr>
          <p:cNvPr id="32" name="Text 22"/>
          <p:cNvSpPr/>
          <p:nvPr/>
        </p:nvSpPr>
        <p:spPr>
          <a:xfrm>
            <a:off x="4550569" y="3942987"/>
            <a:ext cx="4343400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Os sensores de força protegem tanto o robô quanto os objetos. Se o robô encontrar resistência inesperada, ele interrompe o movimento automaticamente.</a:t>
            </a:r>
            <a:endParaRPr lang="en-US" sz="67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Usando o Aplicativo Móvel —</a:t>
            </a:r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
</a:t>
            </a:r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Controle no Seu Bolso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71500" y="1102984"/>
            <a:ext cx="800100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FUNCIONALIDADES PRINCIPAIS DO APP</a:t>
            </a:r>
            <a:endParaRPr lang="en-US" sz="621" dirty="0"/>
          </a:p>
        </p:txBody>
      </p:sp>
      <p:sp>
        <p:nvSpPr>
          <p:cNvPr id="5" name="Shape 2"/>
          <p:cNvSpPr/>
          <p:nvPr/>
        </p:nvSpPr>
        <p:spPr>
          <a:xfrm>
            <a:off x="1590656" y="1474459"/>
            <a:ext cx="514350" cy="514350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170" y="1603046"/>
            <a:ext cx="289322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60801" y="2095965"/>
            <a:ext cx="97406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Câmera ao Vivo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571500" y="2331709"/>
            <a:ext cx="2552691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Veja o mundo através dos olhos do G1 em tempo real. Visualize o feed das câmeras diretamente no seu smartphone.</a:t>
            </a:r>
            <a:endParaRPr lang="en-US" sz="727" dirty="0"/>
          </a:p>
        </p:txBody>
      </p:sp>
      <p:sp>
        <p:nvSpPr>
          <p:cNvPr id="9" name="Shape 5"/>
          <p:cNvSpPr/>
          <p:nvPr/>
        </p:nvSpPr>
        <p:spPr>
          <a:xfrm>
            <a:off x="4314797" y="1474459"/>
            <a:ext cx="514350" cy="514350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38" y="1603046"/>
            <a:ext cx="321469" cy="2571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833375" y="2095965"/>
            <a:ext cx="147722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Controle de Movimento</a:t>
            </a:r>
            <a:endParaRPr lang="en-US" sz="885" dirty="0"/>
          </a:p>
        </p:txBody>
      </p:sp>
      <p:sp>
        <p:nvSpPr>
          <p:cNvPr id="12" name="Text 7"/>
          <p:cNvSpPr/>
          <p:nvPr/>
        </p:nvSpPr>
        <p:spPr>
          <a:xfrm>
            <a:off x="3295641" y="2331709"/>
            <a:ext cx="25526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Joysticks virtuais para controle preciso. Interface intuitiva para movimento e rotação do robô.</a:t>
            </a:r>
            <a:endParaRPr lang="en-US" sz="727" dirty="0"/>
          </a:p>
        </p:txBody>
      </p:sp>
      <p:sp>
        <p:nvSpPr>
          <p:cNvPr id="13" name="Shape 8"/>
          <p:cNvSpPr/>
          <p:nvPr/>
        </p:nvSpPr>
        <p:spPr>
          <a:xfrm>
            <a:off x="7038966" y="1474459"/>
            <a:ext cx="514350" cy="514350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53" y="1603046"/>
            <a:ext cx="257175" cy="2571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380764" y="2095965"/>
            <a:ext cx="18307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Sequências Pré-programadas</a:t>
            </a:r>
            <a:endParaRPr lang="en-US" sz="885" dirty="0"/>
          </a:p>
        </p:txBody>
      </p:sp>
      <p:sp>
        <p:nvSpPr>
          <p:cNvPr id="16" name="Text 10"/>
          <p:cNvSpPr/>
          <p:nvPr/>
        </p:nvSpPr>
        <p:spPr>
          <a:xfrm>
            <a:off x="6019781" y="2331709"/>
            <a:ext cx="255271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Toque para executar tarefas comuns. Biblioteca de movimentos prontos para uso imediato.</a:t>
            </a:r>
            <a:endParaRPr lang="en-US" sz="727" dirty="0"/>
          </a:p>
        </p:txBody>
      </p:sp>
      <p:sp>
        <p:nvSpPr>
          <p:cNvPr id="17" name="Shape 11"/>
          <p:cNvSpPr/>
          <p:nvPr/>
        </p:nvSpPr>
        <p:spPr>
          <a:xfrm>
            <a:off x="1590656" y="3024653"/>
            <a:ext cx="514350" cy="514350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244" y="3153240"/>
            <a:ext cx="257175" cy="2571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565318" y="3646159"/>
            <a:ext cx="5650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Histórico</a:t>
            </a:r>
            <a:endParaRPr lang="en-US" sz="885" dirty="0"/>
          </a:p>
        </p:txBody>
      </p:sp>
      <p:sp>
        <p:nvSpPr>
          <p:cNvPr id="20" name="Text 13"/>
          <p:cNvSpPr/>
          <p:nvPr/>
        </p:nvSpPr>
        <p:spPr>
          <a:xfrm>
            <a:off x="571500" y="3881903"/>
            <a:ext cx="25526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Revise as atividades do robô. Acompanhe o uso e identifique padrões de operação.</a:t>
            </a:r>
            <a:endParaRPr lang="en-US" sz="727" dirty="0"/>
          </a:p>
        </p:txBody>
      </p:sp>
      <p:sp>
        <p:nvSpPr>
          <p:cNvPr id="21" name="Shape 14"/>
          <p:cNvSpPr/>
          <p:nvPr/>
        </p:nvSpPr>
        <p:spPr>
          <a:xfrm>
            <a:off x="4314797" y="3024653"/>
            <a:ext cx="514350" cy="514350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385" y="3153240"/>
            <a:ext cx="257175" cy="257175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4121274" y="3646159"/>
            <a:ext cx="90142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Configurações</a:t>
            </a:r>
            <a:endParaRPr lang="en-US" sz="885" dirty="0"/>
          </a:p>
        </p:txBody>
      </p:sp>
      <p:sp>
        <p:nvSpPr>
          <p:cNvPr id="24" name="Text 16"/>
          <p:cNvSpPr/>
          <p:nvPr/>
        </p:nvSpPr>
        <p:spPr>
          <a:xfrm>
            <a:off x="3295641" y="3881903"/>
            <a:ext cx="25526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Ajuste sensibilidade, velocidade máxima e parâmetros de segurança. Personalize a experiência.</a:t>
            </a:r>
            <a:endParaRPr lang="en-US" sz="727" dirty="0"/>
          </a:p>
        </p:txBody>
      </p:sp>
      <p:sp>
        <p:nvSpPr>
          <p:cNvPr id="25" name="Shape 17"/>
          <p:cNvSpPr/>
          <p:nvPr/>
        </p:nvSpPr>
        <p:spPr>
          <a:xfrm>
            <a:off x="7038966" y="3024653"/>
            <a:ext cx="514350" cy="514350"/>
          </a:xfrm>
          <a:prstGeom prst="rect">
            <a:avLst/>
          </a:prstGeom>
          <a:solidFill>
            <a:srgbClr val="4ECDC4">
              <a:alpha val="15000"/>
            </a:srgbClr>
          </a:solidFill>
          <a:ln w="18288">
            <a:solidFill>
              <a:srgbClr val="00D9FF"/>
            </a:solidFill>
            <a:prstDash val="solid"/>
          </a:ln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406" y="3153240"/>
            <a:ext cx="321469" cy="257175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6851219" y="3646159"/>
            <a:ext cx="88984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Conectividade</a:t>
            </a:r>
            <a:endParaRPr lang="en-US" sz="885" dirty="0"/>
          </a:p>
        </p:txBody>
      </p:sp>
      <p:sp>
        <p:nvSpPr>
          <p:cNvPr id="28" name="Text 19"/>
          <p:cNvSpPr/>
          <p:nvPr/>
        </p:nvSpPr>
        <p:spPr>
          <a:xfrm>
            <a:off x="6019781" y="3881903"/>
            <a:ext cx="255271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2"/>
                </a:solidFill>
              </a:rPr>
              <a:t>Conexão via WiFi ou Bluetooth. Pareamento rápido e conexão estável para controle confiável.</a:t>
            </a:r>
            <a:endParaRPr lang="en-US" sz="727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7375" y="4637354"/>
            <a:ext cx="285750" cy="285750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2286000" y="4417684"/>
            <a:ext cx="5000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35"/>
                </a:solidFill>
              </a:rPr>
              <a:t>Teleoperação Remota</a:t>
            </a:r>
            <a:endParaRPr lang="en-US" sz="987" dirty="0"/>
          </a:p>
        </p:txBody>
      </p:sp>
      <p:sp>
        <p:nvSpPr>
          <p:cNvPr id="31" name="Text 21"/>
          <p:cNvSpPr/>
          <p:nvPr/>
        </p:nvSpPr>
        <p:spPr>
          <a:xfrm>
            <a:off x="2286000" y="4660571"/>
            <a:ext cx="5000625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EDF2"/>
                </a:solidFill>
              </a:rPr>
              <a:t>Controle o robô de qualquer lugar do mundo com conexão à internet. Perfeito para monitoramento remoto, demonstrações à distância ou simplesmente verificar sua casa enquanto está fora.</a:t>
            </a:r>
            <a:endParaRPr lang="en-US" sz="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3474709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60459" y="428625"/>
            <a:ext cx="4954888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Tarefas Práticas —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D9FF"/>
                </a:solidFill>
              </a:rPr>
              <a:t>O Que Seu G1 Pode Fazer Hoje</a:t>
            </a:r>
            <a:endParaRPr lang="en-US" sz="1808" dirty="0"/>
          </a:p>
        </p:txBody>
      </p:sp>
      <p:sp>
        <p:nvSpPr>
          <p:cNvPr id="5" name="Text 1"/>
          <p:cNvSpPr/>
          <p:nvPr/>
        </p:nvSpPr>
        <p:spPr>
          <a:xfrm>
            <a:off x="3760459" y="1102984"/>
            <a:ext cx="495488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spc="2" kern="0" dirty="0">
                <a:solidFill>
                  <a:srgbClr val="FF6B35"/>
                </a:solidFill>
              </a:rPr>
              <a:t>APLICAÇÕES REAIS E FUTURAS</a:t>
            </a:r>
            <a:endParaRPr lang="en-US" sz="621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84" y="1520893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089071" y="1445884"/>
            <a:ext cx="100478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4ECDC4"/>
                </a:solidFill>
              </a:rPr>
              <a:t>Hoje</a:t>
            </a:r>
            <a:endParaRPr lang="en-US" sz="987" dirty="0"/>
          </a:p>
        </p:txBody>
      </p:sp>
      <p:sp>
        <p:nvSpPr>
          <p:cNvPr id="8" name="Text 3"/>
          <p:cNvSpPr/>
          <p:nvPr/>
        </p:nvSpPr>
        <p:spPr>
          <a:xfrm>
            <a:off x="4089071" y="1660196"/>
            <a:ext cx="100478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spc="1" kern="0" dirty="0">
                <a:solidFill>
                  <a:srgbClr val="4ECDC4">
                    <a:alpha val="70000"/>
                  </a:srgbClr>
                </a:solidFill>
              </a:rPr>
              <a:t>COM CONTROLE REMOTO</a:t>
            </a:r>
            <a:endParaRPr lang="en-US" sz="516" dirty="0"/>
          </a:p>
        </p:txBody>
      </p:sp>
      <p:sp>
        <p:nvSpPr>
          <p:cNvPr id="9" name="Shape 4"/>
          <p:cNvSpPr/>
          <p:nvPr/>
        </p:nvSpPr>
        <p:spPr>
          <a:xfrm>
            <a:off x="3760459" y="1874509"/>
            <a:ext cx="2388133" cy="187161"/>
          </a:xfrm>
          <a:prstGeom prst="rect">
            <a:avLst/>
          </a:prstGeom>
          <a:solidFill>
            <a:srgbClr val="4ECDC4">
              <a:alpha val="8000"/>
            </a:srgbClr>
          </a:solidFill>
          <a:ln/>
        </p:spPr>
      </p:sp>
      <p:sp>
        <p:nvSpPr>
          <p:cNvPr id="10" name="Shape 5"/>
          <p:cNvSpPr/>
          <p:nvPr/>
        </p:nvSpPr>
        <p:spPr>
          <a:xfrm>
            <a:off x="3760459" y="1874509"/>
            <a:ext cx="14288" cy="1871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1" name="Text 6"/>
          <p:cNvSpPr/>
          <p:nvPr/>
        </p:nvSpPr>
        <p:spPr>
          <a:xfrm>
            <a:off x="4046209" y="1931659"/>
            <a:ext cx="177251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Patrulha e monitoramento de segurança</a:t>
            </a:r>
            <a:endParaRPr lang="en-US" sz="674" dirty="0"/>
          </a:p>
        </p:txBody>
      </p:sp>
      <p:sp>
        <p:nvSpPr>
          <p:cNvPr id="12" name="Shape 7"/>
          <p:cNvSpPr/>
          <p:nvPr/>
        </p:nvSpPr>
        <p:spPr>
          <a:xfrm>
            <a:off x="3760459" y="2133107"/>
            <a:ext cx="2388133" cy="187161"/>
          </a:xfrm>
          <a:prstGeom prst="rect">
            <a:avLst/>
          </a:prstGeom>
          <a:solidFill>
            <a:srgbClr val="4ECDC4">
              <a:alpha val="8000"/>
            </a:srgbClr>
          </a:solidFill>
          <a:ln/>
        </p:spPr>
      </p:sp>
      <p:sp>
        <p:nvSpPr>
          <p:cNvPr id="13" name="Shape 8"/>
          <p:cNvSpPr/>
          <p:nvPr/>
        </p:nvSpPr>
        <p:spPr>
          <a:xfrm>
            <a:off x="3760459" y="2133107"/>
            <a:ext cx="14288" cy="187161"/>
          </a:xfrm>
          <a:prstGeom prst="rect">
            <a:avLst/>
          </a:prstGeom>
          <a:solidFill>
            <a:srgbClr val="4ECDC4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84" y="2205242"/>
            <a:ext cx="128588" cy="10001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046209" y="2190257"/>
            <a:ext cx="10604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Dança e entretenimento</a:t>
            </a:r>
            <a:endParaRPr lang="en-US" sz="674" dirty="0"/>
          </a:p>
        </p:txBody>
      </p:sp>
      <p:sp>
        <p:nvSpPr>
          <p:cNvPr id="16" name="Shape 10"/>
          <p:cNvSpPr/>
          <p:nvPr/>
        </p:nvSpPr>
        <p:spPr>
          <a:xfrm>
            <a:off x="3760459" y="2391705"/>
            <a:ext cx="2388133" cy="187161"/>
          </a:xfrm>
          <a:prstGeom prst="rect">
            <a:avLst/>
          </a:prstGeom>
          <a:solidFill>
            <a:srgbClr val="4ECDC4">
              <a:alpha val="8000"/>
            </a:srgbClr>
          </a:solidFill>
          <a:ln/>
        </p:spPr>
      </p:sp>
      <p:sp>
        <p:nvSpPr>
          <p:cNvPr id="17" name="Shape 11"/>
          <p:cNvSpPr/>
          <p:nvPr/>
        </p:nvSpPr>
        <p:spPr>
          <a:xfrm>
            <a:off x="3760459" y="2391705"/>
            <a:ext cx="14288" cy="187161"/>
          </a:xfrm>
          <a:prstGeom prst="rect">
            <a:avLst/>
          </a:prstGeom>
          <a:solidFill>
            <a:srgbClr val="4ECDC4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184" y="2463840"/>
            <a:ext cx="128588" cy="10001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046209" y="2448855"/>
            <a:ext cx="109790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Busca de objetos simples</a:t>
            </a:r>
            <a:endParaRPr lang="en-US" sz="674" dirty="0"/>
          </a:p>
        </p:txBody>
      </p:sp>
      <p:sp>
        <p:nvSpPr>
          <p:cNvPr id="20" name="Shape 13"/>
          <p:cNvSpPr/>
          <p:nvPr/>
        </p:nvSpPr>
        <p:spPr>
          <a:xfrm>
            <a:off x="3760459" y="2650303"/>
            <a:ext cx="2388133" cy="187161"/>
          </a:xfrm>
          <a:prstGeom prst="rect">
            <a:avLst/>
          </a:prstGeom>
          <a:solidFill>
            <a:srgbClr val="4ECDC4">
              <a:alpha val="8000"/>
            </a:srgbClr>
          </a:solidFill>
          <a:ln/>
        </p:spPr>
      </p:sp>
      <p:sp>
        <p:nvSpPr>
          <p:cNvPr id="21" name="Shape 14"/>
          <p:cNvSpPr/>
          <p:nvPr/>
        </p:nvSpPr>
        <p:spPr>
          <a:xfrm>
            <a:off x="3760459" y="2650303"/>
            <a:ext cx="14288" cy="187161"/>
          </a:xfrm>
          <a:prstGeom prst="rect">
            <a:avLst/>
          </a:prstGeom>
          <a:solidFill>
            <a:srgbClr val="4ECDC4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184" y="2722438"/>
            <a:ext cx="128588" cy="10001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4046209" y="2707453"/>
            <a:ext cx="127518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Demonstrações educacionais</a:t>
            </a:r>
            <a:endParaRPr lang="en-US" sz="674" dirty="0"/>
          </a:p>
        </p:txBody>
      </p:sp>
      <p:sp>
        <p:nvSpPr>
          <p:cNvPr id="24" name="Shape 16"/>
          <p:cNvSpPr/>
          <p:nvPr/>
        </p:nvSpPr>
        <p:spPr>
          <a:xfrm>
            <a:off x="3760459" y="2908902"/>
            <a:ext cx="2388133" cy="187161"/>
          </a:xfrm>
          <a:prstGeom prst="rect">
            <a:avLst/>
          </a:prstGeom>
          <a:solidFill>
            <a:srgbClr val="4ECDC4">
              <a:alpha val="8000"/>
            </a:srgbClr>
          </a:solidFill>
          <a:ln/>
        </p:spPr>
      </p:sp>
      <p:sp>
        <p:nvSpPr>
          <p:cNvPr id="25" name="Shape 17"/>
          <p:cNvSpPr/>
          <p:nvPr/>
        </p:nvSpPr>
        <p:spPr>
          <a:xfrm>
            <a:off x="3760459" y="2908902"/>
            <a:ext cx="14288" cy="187161"/>
          </a:xfrm>
          <a:prstGeom prst="rect">
            <a:avLst/>
          </a:prstGeom>
          <a:solidFill>
            <a:srgbClr val="4ECDC4"/>
          </a:solidFill>
          <a:ln/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184" y="2981037"/>
            <a:ext cx="128588" cy="100013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046209" y="2966052"/>
            <a:ext cx="1237292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Pesquisa e desenvolvimento</a:t>
            </a:r>
            <a:endParaRPr lang="en-US" sz="674" dirty="0"/>
          </a:p>
        </p:txBody>
      </p:sp>
      <p:sp>
        <p:nvSpPr>
          <p:cNvPr id="28" name="Shape 19"/>
          <p:cNvSpPr/>
          <p:nvPr/>
        </p:nvSpPr>
        <p:spPr>
          <a:xfrm>
            <a:off x="3760459" y="3167500"/>
            <a:ext cx="2388133" cy="187161"/>
          </a:xfrm>
          <a:prstGeom prst="rect">
            <a:avLst/>
          </a:prstGeom>
          <a:solidFill>
            <a:srgbClr val="4ECDC4">
              <a:alpha val="8000"/>
            </a:srgbClr>
          </a:solidFill>
          <a:ln/>
        </p:spPr>
      </p:sp>
      <p:sp>
        <p:nvSpPr>
          <p:cNvPr id="29" name="Shape 20"/>
          <p:cNvSpPr/>
          <p:nvPr/>
        </p:nvSpPr>
        <p:spPr>
          <a:xfrm>
            <a:off x="3760459" y="3167500"/>
            <a:ext cx="14288" cy="187161"/>
          </a:xfrm>
          <a:prstGeom prst="rect">
            <a:avLst/>
          </a:prstGeom>
          <a:solidFill>
            <a:srgbClr val="4ECDC4"/>
          </a:solidFill>
          <a:ln/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184" y="3239635"/>
            <a:ext cx="128588" cy="10001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046209" y="3224650"/>
            <a:ext cx="1417644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Telepresença e videoconferência</a:t>
            </a:r>
            <a:endParaRPr lang="en-US" sz="674" dirty="0"/>
          </a:p>
        </p:txBody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2911" y="1520893"/>
            <a:ext cx="171450" cy="17145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6655798" y="1445884"/>
            <a:ext cx="10981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FF6B35"/>
                </a:solidFill>
              </a:rPr>
              <a:t>Futuro</a:t>
            </a:r>
            <a:endParaRPr lang="en-US" sz="987" dirty="0"/>
          </a:p>
        </p:txBody>
      </p:sp>
      <p:sp>
        <p:nvSpPr>
          <p:cNvPr id="34" name="Text 23"/>
          <p:cNvSpPr/>
          <p:nvPr/>
        </p:nvSpPr>
        <p:spPr>
          <a:xfrm>
            <a:off x="6655798" y="1660196"/>
            <a:ext cx="109815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spc="1" kern="0" dirty="0">
                <a:solidFill>
                  <a:srgbClr val="FF6B35">
                    <a:alpha val="70000"/>
                  </a:srgbClr>
                </a:solidFill>
              </a:rPr>
              <a:t>COM SOFTWARE AVANÇADO</a:t>
            </a:r>
            <a:endParaRPr lang="en-US" sz="516" dirty="0"/>
          </a:p>
        </p:txBody>
      </p:sp>
      <p:sp>
        <p:nvSpPr>
          <p:cNvPr id="35" name="Shape 24"/>
          <p:cNvSpPr/>
          <p:nvPr/>
        </p:nvSpPr>
        <p:spPr>
          <a:xfrm>
            <a:off x="6327186" y="1874509"/>
            <a:ext cx="2388161" cy="18716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6" name="Shape 25"/>
          <p:cNvSpPr/>
          <p:nvPr/>
        </p:nvSpPr>
        <p:spPr>
          <a:xfrm>
            <a:off x="6327186" y="1874509"/>
            <a:ext cx="14288" cy="187161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3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2911" y="1946644"/>
            <a:ext cx="128588" cy="100013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6612936" y="1931659"/>
            <a:ext cx="119069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Limpeza de casa autônoma</a:t>
            </a:r>
            <a:endParaRPr lang="en-US" sz="674" dirty="0"/>
          </a:p>
        </p:txBody>
      </p:sp>
      <p:sp>
        <p:nvSpPr>
          <p:cNvPr id="39" name="Shape 27"/>
          <p:cNvSpPr/>
          <p:nvPr/>
        </p:nvSpPr>
        <p:spPr>
          <a:xfrm>
            <a:off x="6327186" y="2133107"/>
            <a:ext cx="2388161" cy="18716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0" name="Shape 28"/>
          <p:cNvSpPr/>
          <p:nvPr/>
        </p:nvSpPr>
        <p:spPr>
          <a:xfrm>
            <a:off x="6327186" y="2133107"/>
            <a:ext cx="14288" cy="187161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4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2911" y="2205242"/>
            <a:ext cx="128588" cy="100013"/>
          </a:xfrm>
          <a:prstGeom prst="rect">
            <a:avLst/>
          </a:prstGeom>
        </p:spPr>
      </p:pic>
      <p:sp>
        <p:nvSpPr>
          <p:cNvPr id="42" name="Text 29"/>
          <p:cNvSpPr/>
          <p:nvPr/>
        </p:nvSpPr>
        <p:spPr>
          <a:xfrm>
            <a:off x="6612936" y="2190257"/>
            <a:ext cx="8410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Cuidado de plantas</a:t>
            </a:r>
            <a:endParaRPr lang="en-US" sz="674" dirty="0"/>
          </a:p>
        </p:txBody>
      </p:sp>
      <p:sp>
        <p:nvSpPr>
          <p:cNvPr id="43" name="Shape 30"/>
          <p:cNvSpPr/>
          <p:nvPr/>
        </p:nvSpPr>
        <p:spPr>
          <a:xfrm>
            <a:off x="6327186" y="2391705"/>
            <a:ext cx="2388161" cy="18716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4" name="Shape 31"/>
          <p:cNvSpPr/>
          <p:nvPr/>
        </p:nvSpPr>
        <p:spPr>
          <a:xfrm>
            <a:off x="6327186" y="2391705"/>
            <a:ext cx="14288" cy="187161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4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2911" y="2463840"/>
            <a:ext cx="128588" cy="100013"/>
          </a:xfrm>
          <a:prstGeom prst="rect">
            <a:avLst/>
          </a:prstGeom>
        </p:spPr>
      </p:pic>
      <p:sp>
        <p:nvSpPr>
          <p:cNvPr id="46" name="Text 32"/>
          <p:cNvSpPr/>
          <p:nvPr/>
        </p:nvSpPr>
        <p:spPr>
          <a:xfrm>
            <a:off x="6612936" y="2448855"/>
            <a:ext cx="86350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Assistência a idosos</a:t>
            </a:r>
            <a:endParaRPr lang="en-US" sz="674" dirty="0"/>
          </a:p>
        </p:txBody>
      </p:sp>
      <p:sp>
        <p:nvSpPr>
          <p:cNvPr id="47" name="Shape 33"/>
          <p:cNvSpPr/>
          <p:nvPr/>
        </p:nvSpPr>
        <p:spPr>
          <a:xfrm>
            <a:off x="6327186" y="2650303"/>
            <a:ext cx="2388161" cy="18716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8" name="Shape 34"/>
          <p:cNvSpPr/>
          <p:nvPr/>
        </p:nvSpPr>
        <p:spPr>
          <a:xfrm>
            <a:off x="6327186" y="2650303"/>
            <a:ext cx="14288" cy="187161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4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2911" y="2722438"/>
            <a:ext cx="128588" cy="100013"/>
          </a:xfrm>
          <a:prstGeom prst="rect">
            <a:avLst/>
          </a:prstGeom>
        </p:spPr>
      </p:pic>
      <p:sp>
        <p:nvSpPr>
          <p:cNvPr id="50" name="Text 35"/>
          <p:cNvSpPr/>
          <p:nvPr/>
        </p:nvSpPr>
        <p:spPr>
          <a:xfrm>
            <a:off x="6612936" y="2707453"/>
            <a:ext cx="132257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Tarefas domésticas complexas</a:t>
            </a:r>
            <a:endParaRPr lang="en-US" sz="674" dirty="0"/>
          </a:p>
        </p:txBody>
      </p:sp>
      <p:sp>
        <p:nvSpPr>
          <p:cNvPr id="51" name="Shape 36"/>
          <p:cNvSpPr/>
          <p:nvPr/>
        </p:nvSpPr>
        <p:spPr>
          <a:xfrm>
            <a:off x="6327186" y="2908902"/>
            <a:ext cx="2388161" cy="18716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2" name="Shape 37"/>
          <p:cNvSpPr/>
          <p:nvPr/>
        </p:nvSpPr>
        <p:spPr>
          <a:xfrm>
            <a:off x="6327186" y="2908902"/>
            <a:ext cx="14288" cy="187161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2911" y="2981037"/>
            <a:ext cx="128588" cy="100013"/>
          </a:xfrm>
          <a:prstGeom prst="rect">
            <a:avLst/>
          </a:prstGeom>
        </p:spPr>
      </p:pic>
      <p:sp>
        <p:nvSpPr>
          <p:cNvPr id="54" name="Text 38"/>
          <p:cNvSpPr/>
          <p:nvPr/>
        </p:nvSpPr>
        <p:spPr>
          <a:xfrm>
            <a:off x="6612936" y="2966052"/>
            <a:ext cx="1240473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Autonomia completa com IA</a:t>
            </a:r>
            <a:endParaRPr lang="en-US" sz="674" dirty="0"/>
          </a:p>
        </p:txBody>
      </p:sp>
      <p:sp>
        <p:nvSpPr>
          <p:cNvPr id="55" name="Shape 39"/>
          <p:cNvSpPr/>
          <p:nvPr/>
        </p:nvSpPr>
        <p:spPr>
          <a:xfrm>
            <a:off x="6327186" y="3167500"/>
            <a:ext cx="2388161" cy="18716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6" name="Shape 40"/>
          <p:cNvSpPr/>
          <p:nvPr/>
        </p:nvSpPr>
        <p:spPr>
          <a:xfrm>
            <a:off x="6327186" y="3167500"/>
            <a:ext cx="14288" cy="187161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7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2911" y="3239635"/>
            <a:ext cx="128588" cy="100013"/>
          </a:xfrm>
          <a:prstGeom prst="rect">
            <a:avLst/>
          </a:prstGeom>
        </p:spPr>
      </p:pic>
      <p:sp>
        <p:nvSpPr>
          <p:cNvPr id="58" name="Text 41"/>
          <p:cNvSpPr/>
          <p:nvPr/>
        </p:nvSpPr>
        <p:spPr>
          <a:xfrm>
            <a:off x="6612936" y="3224650"/>
            <a:ext cx="140910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Interação em linguagem natural</a:t>
            </a:r>
            <a:endParaRPr lang="en-US" sz="674" dirty="0"/>
          </a:p>
        </p:txBody>
      </p:sp>
      <p:sp>
        <p:nvSpPr>
          <p:cNvPr id="59" name="Text 42"/>
          <p:cNvSpPr/>
          <p:nvPr/>
        </p:nvSpPr>
        <p:spPr>
          <a:xfrm>
            <a:off x="3760459" y="3647554"/>
            <a:ext cx="4954888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O futuro promete ainda mais — com software como o da </a:t>
            </a:r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D9FF"/>
                </a:solidFill>
              </a:rPr>
              <a:t>MindOn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, o G1 poderá executar tarefas domésticas </a:t>
            </a:r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8EDF2"/>
                </a:solidFill>
              </a:rPr>
              <a:t>complexas de forma totalmente autônoma.</a:t>
            </a:r>
            <a:endParaRPr lang="en-US" sz="6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2025-11-22T06:29:34Z</dcterms:created>
  <dcterms:modified xsi:type="dcterms:W3CDTF">2025-11-22T06:29:34Z</dcterms:modified>
</cp:coreProperties>
</file>